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60" r:id="rId2"/>
    <p:sldId id="263" r:id="rId3"/>
    <p:sldId id="265" r:id="rId4"/>
    <p:sldId id="258" r:id="rId5"/>
    <p:sldId id="266" r:id="rId6"/>
    <p:sldId id="268" r:id="rId7"/>
    <p:sldId id="267" r:id="rId8"/>
    <p:sldId id="269" r:id="rId9"/>
    <p:sldId id="259" r:id="rId10"/>
    <p:sldId id="272" r:id="rId11"/>
    <p:sldId id="270" r:id="rId12"/>
    <p:sldId id="261" r:id="rId13"/>
    <p:sldId id="273" r:id="rId14"/>
    <p:sldId id="271" r:id="rId15"/>
    <p:sldId id="262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564B759-FBAA-9B48-8277-E94DF5A11903}" v="23" dt="2024-04-24T14:43:21.38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826"/>
    <p:restoredTop sz="85510"/>
  </p:normalViewPr>
  <p:slideViewPr>
    <p:cSldViewPr snapToGrid="0">
      <p:cViewPr varScale="1">
        <p:scale>
          <a:sx n="108" d="100"/>
          <a:sy n="108" d="100"/>
        </p:scale>
        <p:origin x="1520" y="200"/>
      </p:cViewPr>
      <p:guideLst/>
    </p:cSldViewPr>
  </p:slideViewPr>
  <p:notesTextViewPr>
    <p:cViewPr>
      <p:scale>
        <a:sx n="1" d="1"/>
        <a:sy n="1" d="1"/>
      </p:scale>
      <p:origin x="0" y="-132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Qin, Hong" userId="92ab7d46-3274-437a-b084-dd9b03946135" providerId="ADAL" clId="{9564B759-FBAA-9B48-8277-E94DF5A11903}"/>
    <pc:docChg chg="addSld modSld">
      <pc:chgData name="Qin, Hong" userId="92ab7d46-3274-437a-b084-dd9b03946135" providerId="ADAL" clId="{9564B759-FBAA-9B48-8277-E94DF5A11903}" dt="2024-04-24T17:48:50.751" v="136" actId="20577"/>
      <pc:docMkLst>
        <pc:docMk/>
      </pc:docMkLst>
      <pc:sldChg chg="modSp mod">
        <pc:chgData name="Qin, Hong" userId="92ab7d46-3274-437a-b084-dd9b03946135" providerId="ADAL" clId="{9564B759-FBAA-9B48-8277-E94DF5A11903}" dt="2024-04-23T21:36:35.818" v="1" actId="20577"/>
        <pc:sldMkLst>
          <pc:docMk/>
          <pc:sldMk cId="4156487165" sldId="260"/>
        </pc:sldMkLst>
        <pc:spChg chg="mod">
          <ac:chgData name="Qin, Hong" userId="92ab7d46-3274-437a-b084-dd9b03946135" providerId="ADAL" clId="{9564B759-FBAA-9B48-8277-E94DF5A11903}" dt="2024-04-23T21:36:35.818" v="1" actId="20577"/>
          <ac:spMkLst>
            <pc:docMk/>
            <pc:sldMk cId="4156487165" sldId="260"/>
            <ac:spMk id="3" creationId="{C1336339-4DF6-CB83-1E79-3CEDFA80B655}"/>
          </ac:spMkLst>
        </pc:spChg>
      </pc:sldChg>
      <pc:sldChg chg="addSp modSp">
        <pc:chgData name="Qin, Hong" userId="92ab7d46-3274-437a-b084-dd9b03946135" providerId="ADAL" clId="{9564B759-FBAA-9B48-8277-E94DF5A11903}" dt="2024-04-23T21:38:11.987" v="53" actId="20577"/>
        <pc:sldMkLst>
          <pc:docMk/>
          <pc:sldMk cId="3583887666" sldId="261"/>
        </pc:sldMkLst>
        <pc:graphicFrameChg chg="mod">
          <ac:chgData name="Qin, Hong" userId="92ab7d46-3274-437a-b084-dd9b03946135" providerId="ADAL" clId="{9564B759-FBAA-9B48-8277-E94DF5A11903}" dt="2024-04-23T21:38:11.987" v="53" actId="20577"/>
          <ac:graphicFrameMkLst>
            <pc:docMk/>
            <pc:sldMk cId="3583887666" sldId="261"/>
            <ac:graphicFrameMk id="3090" creationId="{CAC54A11-2181-8A10-E1F2-48D9B0AF98E9}"/>
          </ac:graphicFrameMkLst>
        </pc:graphicFrameChg>
        <pc:picChg chg="add mod">
          <ac:chgData name="Qin, Hong" userId="92ab7d46-3274-437a-b084-dd9b03946135" providerId="ADAL" clId="{9564B759-FBAA-9B48-8277-E94DF5A11903}" dt="2024-04-23T21:38:02.485" v="36" actId="1076"/>
          <ac:picMkLst>
            <pc:docMk/>
            <pc:sldMk cId="3583887666" sldId="261"/>
            <ac:picMk id="1026" creationId="{6289C289-34D5-101F-9606-09FF6547585C}"/>
          </ac:picMkLst>
        </pc:picChg>
      </pc:sldChg>
      <pc:sldChg chg="modSp">
        <pc:chgData name="Qin, Hong" userId="92ab7d46-3274-437a-b084-dd9b03946135" providerId="ADAL" clId="{9564B759-FBAA-9B48-8277-E94DF5A11903}" dt="2024-04-24T14:43:19.747" v="61" actId="20578"/>
        <pc:sldMkLst>
          <pc:docMk/>
          <pc:sldMk cId="2564865316" sldId="269"/>
        </pc:sldMkLst>
        <pc:spChg chg="mod">
          <ac:chgData name="Qin, Hong" userId="92ab7d46-3274-437a-b084-dd9b03946135" providerId="ADAL" clId="{9564B759-FBAA-9B48-8277-E94DF5A11903}" dt="2024-04-24T14:43:19.747" v="61" actId="20578"/>
          <ac:spMkLst>
            <pc:docMk/>
            <pc:sldMk cId="2564865316" sldId="269"/>
            <ac:spMk id="2" creationId="{D8331A8E-25BE-CCD6-4ABD-972251B8C3DA}"/>
          </ac:spMkLst>
        </pc:spChg>
      </pc:sldChg>
      <pc:sldChg chg="modSp mod">
        <pc:chgData name="Qin, Hong" userId="92ab7d46-3274-437a-b084-dd9b03946135" providerId="ADAL" clId="{9564B759-FBAA-9B48-8277-E94DF5A11903}" dt="2024-04-23T21:37:12.989" v="33" actId="20577"/>
        <pc:sldMkLst>
          <pc:docMk/>
          <pc:sldMk cId="731164673" sldId="270"/>
        </pc:sldMkLst>
        <pc:spChg chg="mod">
          <ac:chgData name="Qin, Hong" userId="92ab7d46-3274-437a-b084-dd9b03946135" providerId="ADAL" clId="{9564B759-FBAA-9B48-8277-E94DF5A11903}" dt="2024-04-23T21:37:12.989" v="33" actId="20577"/>
          <ac:spMkLst>
            <pc:docMk/>
            <pc:sldMk cId="731164673" sldId="270"/>
            <ac:spMk id="3" creationId="{A2443DAC-28A0-9E6F-CB74-1A08C8A8126B}"/>
          </ac:spMkLst>
        </pc:spChg>
      </pc:sldChg>
      <pc:sldChg chg="addSp modSp mod modNotesTx">
        <pc:chgData name="Qin, Hong" userId="92ab7d46-3274-437a-b084-dd9b03946135" providerId="ADAL" clId="{9564B759-FBAA-9B48-8277-E94DF5A11903}" dt="2024-04-23T21:48:09.541" v="60" actId="1076"/>
        <pc:sldMkLst>
          <pc:docMk/>
          <pc:sldMk cId="1191526934" sldId="271"/>
        </pc:sldMkLst>
        <pc:spChg chg="add mod">
          <ac:chgData name="Qin, Hong" userId="92ab7d46-3274-437a-b084-dd9b03946135" providerId="ADAL" clId="{9564B759-FBAA-9B48-8277-E94DF5A11903}" dt="2024-04-23T21:48:09.541" v="60" actId="1076"/>
          <ac:spMkLst>
            <pc:docMk/>
            <pc:sldMk cId="1191526934" sldId="271"/>
            <ac:spMk id="3" creationId="{C76C7707-1ADF-843E-6262-EAD34F9149D0}"/>
          </ac:spMkLst>
        </pc:spChg>
      </pc:sldChg>
      <pc:sldChg chg="modSp new mod">
        <pc:chgData name="Qin, Hong" userId="92ab7d46-3274-437a-b084-dd9b03946135" providerId="ADAL" clId="{9564B759-FBAA-9B48-8277-E94DF5A11903}" dt="2024-04-24T17:48:27.520" v="82" actId="20577"/>
        <pc:sldMkLst>
          <pc:docMk/>
          <pc:sldMk cId="1972532123" sldId="272"/>
        </pc:sldMkLst>
        <pc:spChg chg="mod">
          <ac:chgData name="Qin, Hong" userId="92ab7d46-3274-437a-b084-dd9b03946135" providerId="ADAL" clId="{9564B759-FBAA-9B48-8277-E94DF5A11903}" dt="2024-04-24T17:48:27.520" v="82" actId="20577"/>
          <ac:spMkLst>
            <pc:docMk/>
            <pc:sldMk cId="1972532123" sldId="272"/>
            <ac:spMk id="2" creationId="{7040C9B3-1DE6-F72B-6EFA-0F40A4221AE5}"/>
          </ac:spMkLst>
        </pc:spChg>
      </pc:sldChg>
      <pc:sldChg chg="modSp new mod">
        <pc:chgData name="Qin, Hong" userId="92ab7d46-3274-437a-b084-dd9b03946135" providerId="ADAL" clId="{9564B759-FBAA-9B48-8277-E94DF5A11903}" dt="2024-04-24T17:48:50.751" v="136" actId="20577"/>
        <pc:sldMkLst>
          <pc:docMk/>
          <pc:sldMk cId="254732334" sldId="273"/>
        </pc:sldMkLst>
        <pc:spChg chg="mod">
          <ac:chgData name="Qin, Hong" userId="92ab7d46-3274-437a-b084-dd9b03946135" providerId="ADAL" clId="{9564B759-FBAA-9B48-8277-E94DF5A11903}" dt="2024-04-24T17:48:50.751" v="136" actId="20577"/>
          <ac:spMkLst>
            <pc:docMk/>
            <pc:sldMk cId="254732334" sldId="273"/>
            <ac:spMk id="2" creationId="{DA1E0FF4-E48C-9DD0-06EB-651CE0DB42D5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D7A45C3-DC7D-47B9-9E03-1C5D4401D64F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DFA8D12-0384-433F-AD1C-57C981D400C2}">
      <dgm:prSet/>
      <dgm:spPr/>
      <dgm:t>
        <a:bodyPr/>
        <a:lstStyle/>
        <a:p>
          <a:r>
            <a:rPr lang="en-US" dirty="0"/>
            <a:t>Python, Notebooks</a:t>
          </a:r>
        </a:p>
      </dgm:t>
    </dgm:pt>
    <dgm:pt modelId="{05066F36-DE3B-4CD6-A091-AE2D6B367F48}" type="parTrans" cxnId="{A125859E-8E50-4037-9287-239D6E830995}">
      <dgm:prSet/>
      <dgm:spPr/>
      <dgm:t>
        <a:bodyPr/>
        <a:lstStyle/>
        <a:p>
          <a:endParaRPr lang="en-US"/>
        </a:p>
      </dgm:t>
    </dgm:pt>
    <dgm:pt modelId="{D22FEEDF-8BA5-44E3-BE77-FA699153041C}" type="sibTrans" cxnId="{A125859E-8E50-4037-9287-239D6E830995}">
      <dgm:prSet/>
      <dgm:spPr/>
      <dgm:t>
        <a:bodyPr/>
        <a:lstStyle/>
        <a:p>
          <a:endParaRPr lang="en-US"/>
        </a:p>
      </dgm:t>
    </dgm:pt>
    <dgm:pt modelId="{698F17AD-0893-465D-944F-E95B2AFF7FE0}">
      <dgm:prSet/>
      <dgm:spPr/>
      <dgm:t>
        <a:bodyPr/>
        <a:lstStyle/>
        <a:p>
          <a:r>
            <a:rPr lang="en-US" dirty="0" err="1"/>
            <a:t>CoLab</a:t>
          </a:r>
          <a:r>
            <a:rPr lang="en-US" dirty="0"/>
            <a:t> – Cloud working space</a:t>
          </a:r>
        </a:p>
      </dgm:t>
    </dgm:pt>
    <dgm:pt modelId="{BA8F7F5B-C438-4D54-81CE-3A9790E6E3E2}" type="parTrans" cxnId="{2AB7AAA3-E569-4C45-A4C3-87729A2A1FC8}">
      <dgm:prSet/>
      <dgm:spPr/>
      <dgm:t>
        <a:bodyPr/>
        <a:lstStyle/>
        <a:p>
          <a:endParaRPr lang="en-US"/>
        </a:p>
      </dgm:t>
    </dgm:pt>
    <dgm:pt modelId="{5EBC8A95-70CF-4C27-9A8A-BE97E3F072F1}" type="sibTrans" cxnId="{2AB7AAA3-E569-4C45-A4C3-87729A2A1FC8}">
      <dgm:prSet/>
      <dgm:spPr/>
      <dgm:t>
        <a:bodyPr/>
        <a:lstStyle/>
        <a:p>
          <a:endParaRPr lang="en-US"/>
        </a:p>
      </dgm:t>
    </dgm:pt>
    <dgm:pt modelId="{15C7955B-2AA9-4214-9375-BFA3E832716A}">
      <dgm:prSet/>
      <dgm:spPr/>
      <dgm:t>
        <a:bodyPr/>
        <a:lstStyle/>
        <a:p>
          <a:r>
            <a:rPr lang="en-US" dirty="0"/>
            <a:t>Code depositories</a:t>
          </a:r>
        </a:p>
      </dgm:t>
    </dgm:pt>
    <dgm:pt modelId="{4D962D9C-D98F-4F05-9D29-233CF020E21E}" type="parTrans" cxnId="{7732CD29-23AD-4FE4-894C-8198FBD23452}">
      <dgm:prSet/>
      <dgm:spPr/>
      <dgm:t>
        <a:bodyPr/>
        <a:lstStyle/>
        <a:p>
          <a:endParaRPr lang="en-US"/>
        </a:p>
      </dgm:t>
    </dgm:pt>
    <dgm:pt modelId="{1E0150B6-EAFF-450F-8024-C5E9D205DAE2}" type="sibTrans" cxnId="{7732CD29-23AD-4FE4-894C-8198FBD23452}">
      <dgm:prSet/>
      <dgm:spPr/>
      <dgm:t>
        <a:bodyPr/>
        <a:lstStyle/>
        <a:p>
          <a:endParaRPr lang="en-US"/>
        </a:p>
      </dgm:t>
    </dgm:pt>
    <dgm:pt modelId="{16999F85-7F68-4C6B-B314-866FB802E142}">
      <dgm:prSet/>
      <dgm:spPr/>
      <dgm:t>
        <a:bodyPr/>
        <a:lstStyle/>
        <a:p>
          <a:r>
            <a:rPr lang="en-US" dirty="0" err="1"/>
            <a:t>chatGPT</a:t>
          </a:r>
          <a:endParaRPr lang="en-US" dirty="0"/>
        </a:p>
      </dgm:t>
    </dgm:pt>
    <dgm:pt modelId="{93905D2C-3273-4547-883F-92A06E6F61C6}" type="parTrans" cxnId="{915DD531-2B4F-43DC-863B-F3BC521A34B7}">
      <dgm:prSet/>
      <dgm:spPr/>
      <dgm:t>
        <a:bodyPr/>
        <a:lstStyle/>
        <a:p>
          <a:endParaRPr lang="en-US"/>
        </a:p>
      </dgm:t>
    </dgm:pt>
    <dgm:pt modelId="{5F81E9BB-9F49-4694-8A90-47327F911981}" type="sibTrans" cxnId="{915DD531-2B4F-43DC-863B-F3BC521A34B7}">
      <dgm:prSet/>
      <dgm:spPr/>
      <dgm:t>
        <a:bodyPr/>
        <a:lstStyle/>
        <a:p>
          <a:endParaRPr lang="en-US"/>
        </a:p>
      </dgm:t>
    </dgm:pt>
    <dgm:pt modelId="{B94F772B-05A8-0F4D-B3C6-C210F40FC028}" type="pres">
      <dgm:prSet presAssocID="{4D7A45C3-DC7D-47B9-9E03-1C5D4401D64F}" presName="vert0" presStyleCnt="0">
        <dgm:presLayoutVars>
          <dgm:dir/>
          <dgm:animOne val="branch"/>
          <dgm:animLvl val="lvl"/>
        </dgm:presLayoutVars>
      </dgm:prSet>
      <dgm:spPr/>
    </dgm:pt>
    <dgm:pt modelId="{07CFF335-C824-8F4F-B8D8-306426ADD8FA}" type="pres">
      <dgm:prSet presAssocID="{DDFA8D12-0384-433F-AD1C-57C981D400C2}" presName="thickLine" presStyleLbl="alignNode1" presStyleIdx="0" presStyleCnt="4"/>
      <dgm:spPr/>
    </dgm:pt>
    <dgm:pt modelId="{89E6003F-887E-BB46-893F-2B854F4903DC}" type="pres">
      <dgm:prSet presAssocID="{DDFA8D12-0384-433F-AD1C-57C981D400C2}" presName="horz1" presStyleCnt="0"/>
      <dgm:spPr/>
    </dgm:pt>
    <dgm:pt modelId="{CC63C96F-8C6A-2545-A2AF-6DC979F0A0AB}" type="pres">
      <dgm:prSet presAssocID="{DDFA8D12-0384-433F-AD1C-57C981D400C2}" presName="tx1" presStyleLbl="revTx" presStyleIdx="0" presStyleCnt="4"/>
      <dgm:spPr/>
    </dgm:pt>
    <dgm:pt modelId="{3A504769-284B-6A4E-A874-FBDA815A556C}" type="pres">
      <dgm:prSet presAssocID="{DDFA8D12-0384-433F-AD1C-57C981D400C2}" presName="vert1" presStyleCnt="0"/>
      <dgm:spPr/>
    </dgm:pt>
    <dgm:pt modelId="{E449D59B-8236-184B-AF55-55EA3D3D1A07}" type="pres">
      <dgm:prSet presAssocID="{698F17AD-0893-465D-944F-E95B2AFF7FE0}" presName="thickLine" presStyleLbl="alignNode1" presStyleIdx="1" presStyleCnt="4"/>
      <dgm:spPr/>
    </dgm:pt>
    <dgm:pt modelId="{F21360C1-5A23-D540-B5B2-5E42FBA8FAC5}" type="pres">
      <dgm:prSet presAssocID="{698F17AD-0893-465D-944F-E95B2AFF7FE0}" presName="horz1" presStyleCnt="0"/>
      <dgm:spPr/>
    </dgm:pt>
    <dgm:pt modelId="{06B22C5A-BC10-274B-A7C2-32E67CF14202}" type="pres">
      <dgm:prSet presAssocID="{698F17AD-0893-465D-944F-E95B2AFF7FE0}" presName="tx1" presStyleLbl="revTx" presStyleIdx="1" presStyleCnt="4"/>
      <dgm:spPr/>
    </dgm:pt>
    <dgm:pt modelId="{772F1C3B-1418-4F4E-A627-12899E34CCC1}" type="pres">
      <dgm:prSet presAssocID="{698F17AD-0893-465D-944F-E95B2AFF7FE0}" presName="vert1" presStyleCnt="0"/>
      <dgm:spPr/>
    </dgm:pt>
    <dgm:pt modelId="{503818B0-254D-8F40-970E-C2922B7C854E}" type="pres">
      <dgm:prSet presAssocID="{15C7955B-2AA9-4214-9375-BFA3E832716A}" presName="thickLine" presStyleLbl="alignNode1" presStyleIdx="2" presStyleCnt="4"/>
      <dgm:spPr/>
    </dgm:pt>
    <dgm:pt modelId="{21913FF7-EBD0-744E-8FC8-48D6BA9EEC60}" type="pres">
      <dgm:prSet presAssocID="{15C7955B-2AA9-4214-9375-BFA3E832716A}" presName="horz1" presStyleCnt="0"/>
      <dgm:spPr/>
    </dgm:pt>
    <dgm:pt modelId="{6AC00251-B3CD-6B4E-B55E-14E0BAC1EFB1}" type="pres">
      <dgm:prSet presAssocID="{15C7955B-2AA9-4214-9375-BFA3E832716A}" presName="tx1" presStyleLbl="revTx" presStyleIdx="2" presStyleCnt="4"/>
      <dgm:spPr/>
    </dgm:pt>
    <dgm:pt modelId="{73F98967-56CE-6B49-89BB-BD78B613C9D9}" type="pres">
      <dgm:prSet presAssocID="{15C7955B-2AA9-4214-9375-BFA3E832716A}" presName="vert1" presStyleCnt="0"/>
      <dgm:spPr/>
    </dgm:pt>
    <dgm:pt modelId="{D396DDFB-52A4-3D44-B268-68DAEAF1C80F}" type="pres">
      <dgm:prSet presAssocID="{16999F85-7F68-4C6B-B314-866FB802E142}" presName="thickLine" presStyleLbl="alignNode1" presStyleIdx="3" presStyleCnt="4"/>
      <dgm:spPr/>
    </dgm:pt>
    <dgm:pt modelId="{89B1082A-997D-A840-B0E2-C2832E36B386}" type="pres">
      <dgm:prSet presAssocID="{16999F85-7F68-4C6B-B314-866FB802E142}" presName="horz1" presStyleCnt="0"/>
      <dgm:spPr/>
    </dgm:pt>
    <dgm:pt modelId="{E2CD86EB-08F2-EE40-8BCD-EFC308DE743A}" type="pres">
      <dgm:prSet presAssocID="{16999F85-7F68-4C6B-B314-866FB802E142}" presName="tx1" presStyleLbl="revTx" presStyleIdx="3" presStyleCnt="4"/>
      <dgm:spPr/>
    </dgm:pt>
    <dgm:pt modelId="{CC35EC7B-8A82-9E41-AD7B-79226FCA1CD9}" type="pres">
      <dgm:prSet presAssocID="{16999F85-7F68-4C6B-B314-866FB802E142}" presName="vert1" presStyleCnt="0"/>
      <dgm:spPr/>
    </dgm:pt>
  </dgm:ptLst>
  <dgm:cxnLst>
    <dgm:cxn modelId="{5319E810-690E-A640-A087-8F03B22CDE9E}" type="presOf" srcId="{15C7955B-2AA9-4214-9375-BFA3E832716A}" destId="{6AC00251-B3CD-6B4E-B55E-14E0BAC1EFB1}" srcOrd="0" destOrd="0" presId="urn:microsoft.com/office/officeart/2008/layout/LinedList"/>
    <dgm:cxn modelId="{7732CD29-23AD-4FE4-894C-8198FBD23452}" srcId="{4D7A45C3-DC7D-47B9-9E03-1C5D4401D64F}" destId="{15C7955B-2AA9-4214-9375-BFA3E832716A}" srcOrd="2" destOrd="0" parTransId="{4D962D9C-D98F-4F05-9D29-233CF020E21E}" sibTransId="{1E0150B6-EAFF-450F-8024-C5E9D205DAE2}"/>
    <dgm:cxn modelId="{915DD531-2B4F-43DC-863B-F3BC521A34B7}" srcId="{4D7A45C3-DC7D-47B9-9E03-1C5D4401D64F}" destId="{16999F85-7F68-4C6B-B314-866FB802E142}" srcOrd="3" destOrd="0" parTransId="{93905D2C-3273-4547-883F-92A06E6F61C6}" sibTransId="{5F81E9BB-9F49-4694-8A90-47327F911981}"/>
    <dgm:cxn modelId="{1ACD3391-A49D-5B44-9758-DE5D688EF36C}" type="presOf" srcId="{698F17AD-0893-465D-944F-E95B2AFF7FE0}" destId="{06B22C5A-BC10-274B-A7C2-32E67CF14202}" srcOrd="0" destOrd="0" presId="urn:microsoft.com/office/officeart/2008/layout/LinedList"/>
    <dgm:cxn modelId="{A125859E-8E50-4037-9287-239D6E830995}" srcId="{4D7A45C3-DC7D-47B9-9E03-1C5D4401D64F}" destId="{DDFA8D12-0384-433F-AD1C-57C981D400C2}" srcOrd="0" destOrd="0" parTransId="{05066F36-DE3B-4CD6-A091-AE2D6B367F48}" sibTransId="{D22FEEDF-8BA5-44E3-BE77-FA699153041C}"/>
    <dgm:cxn modelId="{2AB7AAA3-E569-4C45-A4C3-87729A2A1FC8}" srcId="{4D7A45C3-DC7D-47B9-9E03-1C5D4401D64F}" destId="{698F17AD-0893-465D-944F-E95B2AFF7FE0}" srcOrd="1" destOrd="0" parTransId="{BA8F7F5B-C438-4D54-81CE-3A9790E6E3E2}" sibTransId="{5EBC8A95-70CF-4C27-9A8A-BE97E3F072F1}"/>
    <dgm:cxn modelId="{DE4398A7-0004-284E-9805-46E35642B3B9}" type="presOf" srcId="{DDFA8D12-0384-433F-AD1C-57C981D400C2}" destId="{CC63C96F-8C6A-2545-A2AF-6DC979F0A0AB}" srcOrd="0" destOrd="0" presId="urn:microsoft.com/office/officeart/2008/layout/LinedList"/>
    <dgm:cxn modelId="{88FE06D1-E59E-2447-8543-A08800A16B84}" type="presOf" srcId="{4D7A45C3-DC7D-47B9-9E03-1C5D4401D64F}" destId="{B94F772B-05A8-0F4D-B3C6-C210F40FC028}" srcOrd="0" destOrd="0" presId="urn:microsoft.com/office/officeart/2008/layout/LinedList"/>
    <dgm:cxn modelId="{A0E2EEE0-046D-7C40-AE24-0E08F16E5393}" type="presOf" srcId="{16999F85-7F68-4C6B-B314-866FB802E142}" destId="{E2CD86EB-08F2-EE40-8BCD-EFC308DE743A}" srcOrd="0" destOrd="0" presId="urn:microsoft.com/office/officeart/2008/layout/LinedList"/>
    <dgm:cxn modelId="{FF9A3F28-67AA-F74E-9AB2-35253CDF7E66}" type="presParOf" srcId="{B94F772B-05A8-0F4D-B3C6-C210F40FC028}" destId="{07CFF335-C824-8F4F-B8D8-306426ADD8FA}" srcOrd="0" destOrd="0" presId="urn:microsoft.com/office/officeart/2008/layout/LinedList"/>
    <dgm:cxn modelId="{249B3506-4CDB-E34E-BABA-270BB1F36303}" type="presParOf" srcId="{B94F772B-05A8-0F4D-B3C6-C210F40FC028}" destId="{89E6003F-887E-BB46-893F-2B854F4903DC}" srcOrd="1" destOrd="0" presId="urn:microsoft.com/office/officeart/2008/layout/LinedList"/>
    <dgm:cxn modelId="{B6DA6FF8-4A22-2245-BC6A-D01067126BAC}" type="presParOf" srcId="{89E6003F-887E-BB46-893F-2B854F4903DC}" destId="{CC63C96F-8C6A-2545-A2AF-6DC979F0A0AB}" srcOrd="0" destOrd="0" presId="urn:microsoft.com/office/officeart/2008/layout/LinedList"/>
    <dgm:cxn modelId="{D13A6D83-3E05-B743-B696-8C64525F4983}" type="presParOf" srcId="{89E6003F-887E-BB46-893F-2B854F4903DC}" destId="{3A504769-284B-6A4E-A874-FBDA815A556C}" srcOrd="1" destOrd="0" presId="urn:microsoft.com/office/officeart/2008/layout/LinedList"/>
    <dgm:cxn modelId="{4F7CE486-3171-B34E-888A-19D565E66268}" type="presParOf" srcId="{B94F772B-05A8-0F4D-B3C6-C210F40FC028}" destId="{E449D59B-8236-184B-AF55-55EA3D3D1A07}" srcOrd="2" destOrd="0" presId="urn:microsoft.com/office/officeart/2008/layout/LinedList"/>
    <dgm:cxn modelId="{75A97E74-31C3-B54E-A34C-21947B6FA511}" type="presParOf" srcId="{B94F772B-05A8-0F4D-B3C6-C210F40FC028}" destId="{F21360C1-5A23-D540-B5B2-5E42FBA8FAC5}" srcOrd="3" destOrd="0" presId="urn:microsoft.com/office/officeart/2008/layout/LinedList"/>
    <dgm:cxn modelId="{17532568-0C55-664E-9477-1385B026CA2E}" type="presParOf" srcId="{F21360C1-5A23-D540-B5B2-5E42FBA8FAC5}" destId="{06B22C5A-BC10-274B-A7C2-32E67CF14202}" srcOrd="0" destOrd="0" presId="urn:microsoft.com/office/officeart/2008/layout/LinedList"/>
    <dgm:cxn modelId="{E19D110E-A58E-8943-9A70-A493BD9586C1}" type="presParOf" srcId="{F21360C1-5A23-D540-B5B2-5E42FBA8FAC5}" destId="{772F1C3B-1418-4F4E-A627-12899E34CCC1}" srcOrd="1" destOrd="0" presId="urn:microsoft.com/office/officeart/2008/layout/LinedList"/>
    <dgm:cxn modelId="{A6929691-733F-B546-B75C-3933413AC8B5}" type="presParOf" srcId="{B94F772B-05A8-0F4D-B3C6-C210F40FC028}" destId="{503818B0-254D-8F40-970E-C2922B7C854E}" srcOrd="4" destOrd="0" presId="urn:microsoft.com/office/officeart/2008/layout/LinedList"/>
    <dgm:cxn modelId="{329EE973-BF1D-F84F-B25C-BC3E9C865BC3}" type="presParOf" srcId="{B94F772B-05A8-0F4D-B3C6-C210F40FC028}" destId="{21913FF7-EBD0-744E-8FC8-48D6BA9EEC60}" srcOrd="5" destOrd="0" presId="urn:microsoft.com/office/officeart/2008/layout/LinedList"/>
    <dgm:cxn modelId="{12BECF4E-DB6F-B44C-8F52-A363F3C61847}" type="presParOf" srcId="{21913FF7-EBD0-744E-8FC8-48D6BA9EEC60}" destId="{6AC00251-B3CD-6B4E-B55E-14E0BAC1EFB1}" srcOrd="0" destOrd="0" presId="urn:microsoft.com/office/officeart/2008/layout/LinedList"/>
    <dgm:cxn modelId="{DC9222D8-F371-764D-9EAC-134E139BCE8A}" type="presParOf" srcId="{21913FF7-EBD0-744E-8FC8-48D6BA9EEC60}" destId="{73F98967-56CE-6B49-89BB-BD78B613C9D9}" srcOrd="1" destOrd="0" presId="urn:microsoft.com/office/officeart/2008/layout/LinedList"/>
    <dgm:cxn modelId="{2340CE97-1DA7-EF4F-8ED0-0329320E264E}" type="presParOf" srcId="{B94F772B-05A8-0F4D-B3C6-C210F40FC028}" destId="{D396DDFB-52A4-3D44-B268-68DAEAF1C80F}" srcOrd="6" destOrd="0" presId="urn:microsoft.com/office/officeart/2008/layout/LinedList"/>
    <dgm:cxn modelId="{BA861B33-A1F3-C64B-9D12-38184A9C1D6E}" type="presParOf" srcId="{B94F772B-05A8-0F4D-B3C6-C210F40FC028}" destId="{89B1082A-997D-A840-B0E2-C2832E36B386}" srcOrd="7" destOrd="0" presId="urn:microsoft.com/office/officeart/2008/layout/LinedList"/>
    <dgm:cxn modelId="{9EDFAB06-8DF9-6943-8578-B32B70DB3073}" type="presParOf" srcId="{89B1082A-997D-A840-B0E2-C2832E36B386}" destId="{E2CD86EB-08F2-EE40-8BCD-EFC308DE743A}" srcOrd="0" destOrd="0" presId="urn:microsoft.com/office/officeart/2008/layout/LinedList"/>
    <dgm:cxn modelId="{C03A6A57-744F-1146-87B3-7178C9487F34}" type="presParOf" srcId="{89B1082A-997D-A840-B0E2-C2832E36B386}" destId="{CC35EC7B-8A82-9E41-AD7B-79226FCA1CD9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7CFF335-C824-8F4F-B8D8-306426ADD8FA}">
      <dsp:nvSpPr>
        <dsp:cNvPr id="0" name=""/>
        <dsp:cNvSpPr/>
      </dsp:nvSpPr>
      <dsp:spPr>
        <a:xfrm>
          <a:off x="0" y="0"/>
          <a:ext cx="618089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63C96F-8C6A-2545-A2AF-6DC979F0A0AB}">
      <dsp:nvSpPr>
        <dsp:cNvPr id="0" name=""/>
        <dsp:cNvSpPr/>
      </dsp:nvSpPr>
      <dsp:spPr>
        <a:xfrm>
          <a:off x="0" y="0"/>
          <a:ext cx="6180891" cy="7186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Python, Notebooks</a:t>
          </a:r>
        </a:p>
      </dsp:txBody>
      <dsp:txXfrm>
        <a:off x="0" y="0"/>
        <a:ext cx="6180891" cy="718677"/>
      </dsp:txXfrm>
    </dsp:sp>
    <dsp:sp modelId="{E449D59B-8236-184B-AF55-55EA3D3D1A07}">
      <dsp:nvSpPr>
        <dsp:cNvPr id="0" name=""/>
        <dsp:cNvSpPr/>
      </dsp:nvSpPr>
      <dsp:spPr>
        <a:xfrm>
          <a:off x="0" y="718677"/>
          <a:ext cx="618089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6B22C5A-BC10-274B-A7C2-32E67CF14202}">
      <dsp:nvSpPr>
        <dsp:cNvPr id="0" name=""/>
        <dsp:cNvSpPr/>
      </dsp:nvSpPr>
      <dsp:spPr>
        <a:xfrm>
          <a:off x="0" y="718677"/>
          <a:ext cx="6180891" cy="7186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 err="1"/>
            <a:t>CoLab</a:t>
          </a:r>
          <a:r>
            <a:rPr lang="en-US" sz="3300" kern="1200" dirty="0"/>
            <a:t> – Cloud working space</a:t>
          </a:r>
        </a:p>
      </dsp:txBody>
      <dsp:txXfrm>
        <a:off x="0" y="718677"/>
        <a:ext cx="6180891" cy="718677"/>
      </dsp:txXfrm>
    </dsp:sp>
    <dsp:sp modelId="{503818B0-254D-8F40-970E-C2922B7C854E}">
      <dsp:nvSpPr>
        <dsp:cNvPr id="0" name=""/>
        <dsp:cNvSpPr/>
      </dsp:nvSpPr>
      <dsp:spPr>
        <a:xfrm>
          <a:off x="0" y="1437355"/>
          <a:ext cx="618089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AC00251-B3CD-6B4E-B55E-14E0BAC1EFB1}">
      <dsp:nvSpPr>
        <dsp:cNvPr id="0" name=""/>
        <dsp:cNvSpPr/>
      </dsp:nvSpPr>
      <dsp:spPr>
        <a:xfrm>
          <a:off x="0" y="1437355"/>
          <a:ext cx="6180891" cy="7186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Code depositories</a:t>
          </a:r>
        </a:p>
      </dsp:txBody>
      <dsp:txXfrm>
        <a:off x="0" y="1437355"/>
        <a:ext cx="6180891" cy="718677"/>
      </dsp:txXfrm>
    </dsp:sp>
    <dsp:sp modelId="{D396DDFB-52A4-3D44-B268-68DAEAF1C80F}">
      <dsp:nvSpPr>
        <dsp:cNvPr id="0" name=""/>
        <dsp:cNvSpPr/>
      </dsp:nvSpPr>
      <dsp:spPr>
        <a:xfrm>
          <a:off x="0" y="2156033"/>
          <a:ext cx="618089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2CD86EB-08F2-EE40-8BCD-EFC308DE743A}">
      <dsp:nvSpPr>
        <dsp:cNvPr id="0" name=""/>
        <dsp:cNvSpPr/>
      </dsp:nvSpPr>
      <dsp:spPr>
        <a:xfrm>
          <a:off x="0" y="2156033"/>
          <a:ext cx="6180891" cy="7186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 err="1"/>
            <a:t>chatGPT</a:t>
          </a:r>
          <a:endParaRPr lang="en-US" sz="3300" kern="1200" dirty="0"/>
        </a:p>
      </dsp:txBody>
      <dsp:txXfrm>
        <a:off x="0" y="2156033"/>
        <a:ext cx="6180891" cy="71867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CCEAFA-834A-E543-8EDD-46641F0812DB}" type="datetimeFigureOut">
              <a:rPr lang="en-US" smtClean="0"/>
              <a:t>5/23/24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8F3C42-2A6F-7D42-9E9C-E27BB5CE71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3487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8F3C42-2A6F-7D42-9E9C-E27BB5CE718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4875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8F3C42-2A6F-7D42-9E9C-E27BB5CE718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841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Penalty for more complicated models, addressing overfitting.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1 Two circles</a:t>
            </a:r>
          </a:p>
          <a:p>
            <a:r>
              <a:rPr lang="en-US" dirty="0"/>
              <a:t>1.1: two circles, 1 hidden layer, 2 neurons; 2 output neuron</a:t>
            </a:r>
          </a:p>
          <a:p>
            <a:r>
              <a:rPr lang="en-US" dirty="0"/>
              <a:t>1.2: 3 hidden neurons, 1 output neurons (not working)</a:t>
            </a:r>
          </a:p>
          <a:p>
            <a:r>
              <a:rPr lang="en-US" dirty="0"/>
              <a:t>1.3 3 hidden neurons; 2 output neuron (worked)</a:t>
            </a:r>
          </a:p>
          <a:p>
            <a:endParaRPr lang="en-US" dirty="0"/>
          </a:p>
          <a:p>
            <a:r>
              <a:rPr lang="en-US" dirty="0"/>
              <a:t>2. Spirals</a:t>
            </a:r>
          </a:p>
          <a:p>
            <a:r>
              <a:rPr lang="en-US" dirty="0"/>
              <a:t>2.1: 2 input neuron; 1 hidden layer, 2 neuron, (1, 2) output neuron. Terrible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2.1: 4 input neuron; 1 hidden layer, (3,4,5,6)neuron, (2,3,4) output neuron. Modest improvement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2.2  2 hidden layers with 2 neuron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2.3 5 input neurons, 8 x8 x 4 neurons; 2 output neurons worked.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8F3C42-2A6F-7D42-9E9C-E27BB5CE718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3497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Recap the key parameters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8F3C42-2A6F-7D42-9E9C-E27BB5CE718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6017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Recap the key parameters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8F3C42-2A6F-7D42-9E9C-E27BB5CE718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9498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www.science.org</a:t>
            </a:r>
            <a:r>
              <a:rPr lang="en-US" dirty="0"/>
              <a:t>/content/article/breakthrough-2021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8F3C42-2A6F-7D42-9E9C-E27BB5CE718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5541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</a:t>
            </a:r>
            <a:r>
              <a:rPr lang="en-US" dirty="0" err="1"/>
              <a:t>colab.research.google.com</a:t>
            </a:r>
            <a:r>
              <a:rPr lang="en-US" dirty="0"/>
              <a:t>/drive/17E4h5aAOioh5DiTo7MZg4hpL6Z_0FyWr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hongqin</a:t>
            </a:r>
            <a:r>
              <a:rPr lang="en-US" dirty="0"/>
              <a:t>/Python-</a:t>
            </a:r>
            <a:r>
              <a:rPr lang="en-US" dirty="0" err="1"/>
              <a:t>CoLab</a:t>
            </a:r>
            <a:r>
              <a:rPr lang="en-US" dirty="0"/>
              <a:t>-bootcamp/blob/master/</a:t>
            </a:r>
            <a:r>
              <a:rPr lang="en-US" dirty="0" err="1"/>
              <a:t>A_Primer_on_Deep_Learning_in_Genomics_Public.ipynb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8F3C42-2A6F-7D42-9E9C-E27BB5CE718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4679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96E2B6-850D-6729-1FD0-95305AEDED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BBFB0BA-ECCB-123A-F92D-563EC8E511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9CAB13-FC75-7F34-00BC-A4862BC947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3C6A3-3836-AB4E-BFA5-3965BF5E7D7F}" type="datetimeFigureOut">
              <a:rPr lang="en-US" smtClean="0"/>
              <a:t>5/23/24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B0BA8F-0D4C-8AB0-0377-2F6DEA0BFA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430147-62CC-A1DF-202B-904A89764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489C39-6049-C043-BFB0-96E80F6C67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4000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656340-82E7-7553-A39C-A282EE5BD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1A4E56F-ED8C-80C1-9A9C-D78C57C185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CDA675-EA93-8774-9922-8FE53F6065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3C6A3-3836-AB4E-BFA5-3965BF5E7D7F}" type="datetimeFigureOut">
              <a:rPr lang="en-US" smtClean="0"/>
              <a:t>5/23/24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C94001-F202-D27E-71C6-DCA34B327F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557E08-0B54-30C2-BC31-0381B4EE0F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489C39-6049-C043-BFB0-96E80F6C67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1995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77A088A-BC33-76BB-8538-26D4A2DD37B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9263EAF-72E0-0DF1-CB3E-5CDA0171D7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20B897-890C-5A0F-0029-037B3EA732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3C6A3-3836-AB4E-BFA5-3965BF5E7D7F}" type="datetimeFigureOut">
              <a:rPr lang="en-US" smtClean="0"/>
              <a:t>5/23/24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FFFDFD-B162-D3BE-3606-97AEB5E8F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CD7BD8-5C3E-5038-B1FD-427D92B53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489C39-6049-C043-BFB0-96E80F6C67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2351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3D869-BECC-391C-FFA3-A5D1ADE10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2FE833-8434-8E9B-CC03-39F229645F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572C95-155E-ABD8-DD2F-D69D9F933E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3C6A3-3836-AB4E-BFA5-3965BF5E7D7F}" type="datetimeFigureOut">
              <a:rPr lang="en-US" smtClean="0"/>
              <a:t>5/23/24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51FFC4-BD12-4007-0B1F-E50307D901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630A3C-7F6A-361E-D452-8DD089C2FB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489C39-6049-C043-BFB0-96E80F6C67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4941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4FE8B0-5B54-E4E8-CC15-A307D27099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5F16FF-1F80-0F54-3D58-A41FD2C157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C94968-DB9C-EAD8-B716-E9B72ECDEF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3C6A3-3836-AB4E-BFA5-3965BF5E7D7F}" type="datetimeFigureOut">
              <a:rPr lang="en-US" smtClean="0"/>
              <a:t>5/23/24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4ECC80-4AD4-0878-6B28-D8D6BC8168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9F6190-FAE1-71E7-DB97-DA7FCA6181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489C39-6049-C043-BFB0-96E80F6C67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929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91ECC2-7A41-DDD9-EE4E-80F21A15AC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D59CE4-B3F0-B535-E68E-A91B35E1B3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C561FC-5725-21B6-15EE-66655557E0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E2DA1A-10FC-AF84-816A-6ABF3FF8C5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3C6A3-3836-AB4E-BFA5-3965BF5E7D7F}" type="datetimeFigureOut">
              <a:rPr lang="en-US" smtClean="0"/>
              <a:t>5/23/24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DC6915-ECA4-23D1-DDE1-A267A98899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20C8BE-E17A-0C8F-A0FD-72EC380C4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489C39-6049-C043-BFB0-96E80F6C67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6123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489DE-DD11-EBDD-DF31-B0E1F0FAB6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506EF0-C5E2-B445-AC49-256EBFEEA9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F34758-844D-88AE-C193-67E93DD557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543DF98-15BA-2A2D-4BFC-AC5FFE71A77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B724B10-4E03-80A9-A416-47601EAE03D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9AFB0B3-F429-ECE8-8832-C8DBE68DA5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3C6A3-3836-AB4E-BFA5-3965BF5E7D7F}" type="datetimeFigureOut">
              <a:rPr lang="en-US" smtClean="0"/>
              <a:t>5/23/24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9B67A6E-FFFF-AD3B-01E1-3ECD5A9CE1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C66B3D-DA04-238B-8E21-716ECC591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489C39-6049-C043-BFB0-96E80F6C67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8970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131F1-8071-645D-3A5F-D1CBE24148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A3C99A5-904B-9D25-9048-12DA1CF735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3C6A3-3836-AB4E-BFA5-3965BF5E7D7F}" type="datetimeFigureOut">
              <a:rPr lang="en-US" smtClean="0"/>
              <a:t>5/23/24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673F19-8254-7037-F21D-EC7264DF24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1D061C-D182-8928-5AFF-1B4350CC2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489C39-6049-C043-BFB0-96E80F6C67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76050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D73AC4B-80F0-2F57-23D8-349AF85E5D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3C6A3-3836-AB4E-BFA5-3965BF5E7D7F}" type="datetimeFigureOut">
              <a:rPr lang="en-US" smtClean="0"/>
              <a:t>5/23/24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4A4D70C-7F50-6560-BE41-E2A27DBA8E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7D174C-8E6A-CB51-3FDE-D8D1AFEC5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489C39-6049-C043-BFB0-96E80F6C67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4383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0BC4AE-4D07-DC67-D52D-18DD06E97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7FC31C-4582-DACC-8E9E-1ACE7E4B6B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CDA695-ADB2-0D95-57CA-ADF9F28CC9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847E21-27EF-00D4-AC2E-97A4107CF0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3C6A3-3836-AB4E-BFA5-3965BF5E7D7F}" type="datetimeFigureOut">
              <a:rPr lang="en-US" smtClean="0"/>
              <a:t>5/23/24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E68C05-B08F-53A6-0164-C5E8D67407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8552BA-84B6-65EA-4EFA-6A5D7A169F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489C39-6049-C043-BFB0-96E80F6C67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0610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5CCB6-315C-C84F-E38B-BF25FB1E4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88219D4-2EC9-9C27-28B5-EC5A0D3D920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457537-8C01-1A3F-A61C-F7C735ED00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80367C-AB4F-63ED-8ABC-7D0C533C20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3C6A3-3836-AB4E-BFA5-3965BF5E7D7F}" type="datetimeFigureOut">
              <a:rPr lang="en-US" smtClean="0"/>
              <a:t>5/23/24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A31ABE-9945-233D-8F7F-0B31E41266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1FEF0A-9684-072B-172D-62D756AEFC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489C39-6049-C043-BFB0-96E80F6C67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099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E02C357-72D9-C93B-5C53-FF412187E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A0148B-90F7-4044-CC11-4B9E381905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87B29A-EE7E-CDCE-41D7-9D24C4F14A0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23C6A3-3836-AB4E-BFA5-3965BF5E7D7F}" type="datetimeFigureOut">
              <a:rPr lang="en-US" smtClean="0"/>
              <a:t>5/23/24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109674-965D-9ECE-007B-C28FBA3AF6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CFDD87-7803-0FDD-C60B-954EDD6DAD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489C39-6049-C043-BFB0-96E80F6C67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1572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13" Type="http://schemas.openxmlformats.org/officeDocument/2006/relationships/image" Target="../media/image18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16.png"/><Relationship Id="rId5" Type="http://schemas.openxmlformats.org/officeDocument/2006/relationships/diagramQuickStyle" Target="../diagrams/quickStyle1.xml"/><Relationship Id="rId15" Type="http://schemas.openxmlformats.org/officeDocument/2006/relationships/image" Target="../media/image20.png"/><Relationship Id="rId10" Type="http://schemas.openxmlformats.org/officeDocument/2006/relationships/image" Target="../media/image15.jpeg"/><Relationship Id="rId4" Type="http://schemas.openxmlformats.org/officeDocument/2006/relationships/diagramLayout" Target="../diagrams/layout1.xml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drive/17E4h5aAOioh5DiTo7MZg4hpL6Z_0FyWr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playground.tensorflow.org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A8DB9CD9-59B1-4D73-BC4C-98796A48EF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874A6A9-41FF-4E33-AFA8-F9F81436A5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721D730E-1F97-4071-B143-B05E6D2599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03402" y="3985"/>
            <a:ext cx="9772765" cy="6858000"/>
            <a:chOff x="1303402" y="3985"/>
            <a:chExt cx="9772765" cy="6858000"/>
          </a:xfrm>
        </p:grpSpPr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B3849C6A-9EE5-4604-8EAE-DD4796B79D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985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308677BE-069B-4A4D-8732-E26B6EF56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985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9A9A575B-DD07-4388-963B-0AF3FDDCF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985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D55285E4-21EB-4EC1-AB8E-36E881E899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985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6A0C77B5-3FAA-4D4F-9555-89D7516088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985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5F0C96D1-A8B7-4C8E-9997-D823FD1591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985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DA46556D-445B-4CD0-87A0-02A30BD1B1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985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5FADAA9-DC79-5B45-FD6D-9A8BE6ED80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4273" y="1764407"/>
            <a:ext cx="9287804" cy="231031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7200" b="1" kern="1200" dirty="0">
                <a:solidFill>
                  <a:srgbClr val="0432FF"/>
                </a:solidFill>
                <a:latin typeface="+mj-lt"/>
                <a:ea typeface="+mj-ea"/>
                <a:cs typeface="+mj-cs"/>
              </a:rPr>
              <a:t>Introduction to AI</a:t>
            </a:r>
            <a:endParaRPr lang="en-US" sz="4000" b="1" kern="1200" dirty="0">
              <a:solidFill>
                <a:srgbClr val="0432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336339-4DF6-CB83-1E79-3CEDFA80B655}"/>
              </a:ext>
            </a:extLst>
          </p:cNvPr>
          <p:cNvSpPr txBox="1"/>
          <p:nvPr/>
        </p:nvSpPr>
        <p:spPr>
          <a:xfrm>
            <a:off x="5161742" y="4478391"/>
            <a:ext cx="39540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Hong Qin, U of Tennessee Chattanooga, </a:t>
            </a:r>
          </a:p>
          <a:p>
            <a:pPr algn="r"/>
            <a:r>
              <a:rPr lang="en-US" dirty="0"/>
              <a:t>May 23, 2024</a:t>
            </a:r>
          </a:p>
          <a:p>
            <a:pPr algn="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64871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0C9B3-1DE6-F72B-6EFA-0F40A4221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more on </a:t>
            </a:r>
            <a:r>
              <a:rPr lang="en-US" dirty="0" err="1"/>
              <a:t>AlphFold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4E1539-E423-5547-F1F6-00777F6CAE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5321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24D553-43B0-D1BB-211B-A10F890D75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Trends of Machine Intelligence in Biomedical Fields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443DAC-28A0-9E6F-CB74-1A08C8A812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33211" cy="2585954"/>
          </a:xfrm>
        </p:spPr>
        <p:txBody>
          <a:bodyPr>
            <a:normAutofit/>
          </a:bodyPr>
          <a:lstStyle/>
          <a:p>
            <a:r>
              <a:rPr lang="en-US" dirty="0"/>
              <a:t>Explainable AI (XAI)</a:t>
            </a:r>
          </a:p>
          <a:p>
            <a:r>
              <a:rPr lang="en-US" dirty="0"/>
              <a:t>Prediction and Personalization</a:t>
            </a:r>
          </a:p>
          <a:p>
            <a:r>
              <a:rPr lang="en-US" dirty="0"/>
              <a:t>Privacy-preserved AI</a:t>
            </a:r>
          </a:p>
          <a:p>
            <a:r>
              <a:rPr lang="en-US" dirty="0"/>
              <a:t>Trustworthy AI</a:t>
            </a:r>
          </a:p>
          <a:p>
            <a:r>
              <a:rPr lang="en-US" dirty="0"/>
              <a:t>Large Language Models</a:t>
            </a:r>
          </a:p>
        </p:txBody>
      </p:sp>
      <p:pic>
        <p:nvPicPr>
          <p:cNvPr id="4098" name="Picture 2" descr="figure 1">
            <a:extLst>
              <a:ext uri="{FF2B5EF4-FFF2-40B4-BE49-F238E27FC236}">
                <a16:creationId xmlns:a16="http://schemas.microsoft.com/office/drawing/2014/main" id="{E2EB1CC2-872A-47BF-5730-960B2DFCC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3679" y="1184905"/>
            <a:ext cx="4319997" cy="5007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7BD86A7-6C05-D7C5-EB4A-4821AF93DF48}"/>
              </a:ext>
            </a:extLst>
          </p:cNvPr>
          <p:cNvSpPr txBox="1"/>
          <p:nvPr/>
        </p:nvSpPr>
        <p:spPr>
          <a:xfrm>
            <a:off x="10107775" y="6590906"/>
            <a:ext cx="208422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0" i="0" dirty="0" err="1">
                <a:solidFill>
                  <a:srgbClr val="222222"/>
                </a:solidFill>
                <a:effectLst/>
                <a:latin typeface="-apple-system"/>
              </a:rPr>
              <a:t>Novakovsky</a:t>
            </a:r>
            <a:r>
              <a:rPr lang="en-US" sz="900" b="0" i="0" dirty="0">
                <a:solidFill>
                  <a:srgbClr val="222222"/>
                </a:solidFill>
                <a:effectLst/>
                <a:latin typeface="-apple-system"/>
              </a:rPr>
              <a:t>, </a:t>
            </a:r>
            <a:r>
              <a:rPr lang="en-US" sz="900" b="0" i="1" dirty="0">
                <a:solidFill>
                  <a:srgbClr val="222222"/>
                </a:solidFill>
                <a:effectLst/>
                <a:latin typeface="-apple-system"/>
              </a:rPr>
              <a:t>et al.</a:t>
            </a:r>
            <a:r>
              <a:rPr lang="en-US" sz="900" b="0" i="0" dirty="0">
                <a:solidFill>
                  <a:srgbClr val="222222"/>
                </a:solidFill>
                <a:effectLst/>
                <a:latin typeface="-apple-system"/>
              </a:rPr>
              <a:t> </a:t>
            </a:r>
            <a:r>
              <a:rPr lang="en-US" sz="900" b="0" i="1" dirty="0">
                <a:solidFill>
                  <a:srgbClr val="222222"/>
                </a:solidFill>
                <a:effectLst/>
                <a:latin typeface="-apple-system"/>
              </a:rPr>
              <a:t>Nat Rev Genet</a:t>
            </a:r>
            <a:r>
              <a:rPr lang="en-US" sz="900" b="0" i="0" dirty="0">
                <a:solidFill>
                  <a:srgbClr val="222222"/>
                </a:solidFill>
                <a:effectLst/>
                <a:latin typeface="-apple-system"/>
              </a:rPr>
              <a:t> (2022).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7311646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 descr="All you need to know before starting with GitHub! | by Joos Korstanje |  Towards Data Science">
            <a:extLst>
              <a:ext uri="{FF2B5EF4-FFF2-40B4-BE49-F238E27FC236}">
                <a16:creationId xmlns:a16="http://schemas.microsoft.com/office/drawing/2014/main" id="{B778BE56-4391-0C54-2FA1-D3507F7B7E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31" t="22369" r="6631" b="21869"/>
          <a:stretch/>
        </p:blipFill>
        <p:spPr bwMode="auto">
          <a:xfrm>
            <a:off x="801817" y="5113544"/>
            <a:ext cx="3126828" cy="1125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97E426E-1879-EF37-13BC-6F3A20FF9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Learn Machine Intelligence</a:t>
            </a:r>
          </a:p>
        </p:txBody>
      </p:sp>
      <p:graphicFrame>
        <p:nvGraphicFramePr>
          <p:cNvPr id="3090" name="Content Placeholder 2">
            <a:extLst>
              <a:ext uri="{FF2B5EF4-FFF2-40B4-BE49-F238E27FC236}">
                <a16:creationId xmlns:a16="http://schemas.microsoft.com/office/drawing/2014/main" id="{CAC54A11-2181-8A10-E1F2-48D9B0AF98E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7752545"/>
              </p:ext>
            </p:extLst>
          </p:nvPr>
        </p:nvGraphicFramePr>
        <p:xfrm>
          <a:off x="838200" y="1825625"/>
          <a:ext cx="6180891" cy="28747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074" name="Picture 2" descr="Python (programming language) - Wikipedia">
            <a:extLst>
              <a:ext uri="{FF2B5EF4-FFF2-40B4-BE49-F238E27FC236}">
                <a16:creationId xmlns:a16="http://schemas.microsoft.com/office/drawing/2014/main" id="{BBE7D994-CFB2-1D4B-FA38-5ECB0F8D68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9335" y="3560414"/>
            <a:ext cx="1038057" cy="1139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olab: An easy way to learn and use TensorFlow — The TensorFlow Blog">
            <a:extLst>
              <a:ext uri="{FF2B5EF4-FFF2-40B4-BE49-F238E27FC236}">
                <a16:creationId xmlns:a16="http://schemas.microsoft.com/office/drawing/2014/main" id="{605E0A0E-EC7B-9478-9965-69F2C6A10D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69"/>
          <a:stretch/>
        </p:blipFill>
        <p:spPr bwMode="auto">
          <a:xfrm>
            <a:off x="4130555" y="5006819"/>
            <a:ext cx="2994376" cy="1189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Deep Learning Illustrated: A Visual, Interactive Guide to Artificial  Intelligence (Addison-Wesley Data &amp; Analytics Series): Krohn, Jon,  Beyleveld, Grant, Bassens, Aglaé: 9780135116692: Amazon.com: Books">
            <a:extLst>
              <a:ext uri="{FF2B5EF4-FFF2-40B4-BE49-F238E27FC236}">
                <a16:creationId xmlns:a16="http://schemas.microsoft.com/office/drawing/2014/main" id="{C1409873-A147-83F6-3C93-847F0C5672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3323" y="3833531"/>
            <a:ext cx="1617250" cy="2120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edX | Drupal.org">
            <a:extLst>
              <a:ext uri="{FF2B5EF4-FFF2-40B4-BE49-F238E27FC236}">
                <a16:creationId xmlns:a16="http://schemas.microsoft.com/office/drawing/2014/main" id="{88BE3038-0B2F-B61C-6DF2-7A53EFFBB9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0529" y="5061852"/>
            <a:ext cx="1679482" cy="1079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Online Learning for Organizations | Coursera for Business">
            <a:extLst>
              <a:ext uri="{FF2B5EF4-FFF2-40B4-BE49-F238E27FC236}">
                <a16:creationId xmlns:a16="http://schemas.microsoft.com/office/drawing/2014/main" id="{A5C70469-26B4-C2F5-C408-2196594B34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110" b="28402"/>
          <a:stretch/>
        </p:blipFill>
        <p:spPr bwMode="auto">
          <a:xfrm>
            <a:off x="8854889" y="1617091"/>
            <a:ext cx="2531996" cy="639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>
            <a:extLst>
              <a:ext uri="{FF2B5EF4-FFF2-40B4-BE49-F238E27FC236}">
                <a16:creationId xmlns:a16="http://schemas.microsoft.com/office/drawing/2014/main" id="{0F56FF70-48D5-15AA-B7B9-4329036E7E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3702" y="2461667"/>
            <a:ext cx="2464933" cy="917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DataCamp Workspace Review: The Perfect IDE for Data Science?">
            <a:extLst>
              <a:ext uri="{FF2B5EF4-FFF2-40B4-BE49-F238E27FC236}">
                <a16:creationId xmlns:a16="http://schemas.microsoft.com/office/drawing/2014/main" id="{B7620630-A29F-4D5E-6878-BB1488BA8C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73" b="29378"/>
          <a:stretch/>
        </p:blipFill>
        <p:spPr bwMode="auto">
          <a:xfrm>
            <a:off x="8854889" y="700789"/>
            <a:ext cx="2595684" cy="782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289C289-34D5-101F-9606-09FF654758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0052" y="1421642"/>
            <a:ext cx="2132818" cy="2007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38876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1E0FF4-E48C-9DD0-06EB-651CE0DB4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more on large language models in bioinformatics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633456-B9A9-0BCD-00D7-7F52A9FD86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323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F7055A-48B7-13BC-B19A-B7742B52C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dirty="0" err="1"/>
              <a:t>CoLab</a:t>
            </a:r>
            <a:r>
              <a:rPr lang="en-US" dirty="0"/>
              <a:t> Tutorial on Deep Learning with DNA</a:t>
            </a:r>
          </a:p>
        </p:txBody>
      </p:sp>
      <p:pic>
        <p:nvPicPr>
          <p:cNvPr id="5" name="Picture 4" descr="Graphical user interface, text&#10;&#10;Description automatically generated">
            <a:hlinkClick r:id="rId3"/>
            <a:extLst>
              <a:ext uri="{FF2B5EF4-FFF2-40B4-BE49-F238E27FC236}">
                <a16:creationId xmlns:a16="http://schemas.microsoft.com/office/drawing/2014/main" id="{80C0D196-A816-3367-5E1F-027D51919C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710535"/>
            <a:ext cx="9386782" cy="207540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76C7707-1ADF-843E-6262-EAD34F9149D0}"/>
              </a:ext>
            </a:extLst>
          </p:cNvPr>
          <p:cNvSpPr txBox="1"/>
          <p:nvPr/>
        </p:nvSpPr>
        <p:spPr>
          <a:xfrm>
            <a:off x="237061" y="5636525"/>
            <a:ext cx="119549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hongqin</a:t>
            </a:r>
            <a:r>
              <a:rPr lang="en-US" dirty="0"/>
              <a:t>/Python-</a:t>
            </a:r>
            <a:r>
              <a:rPr lang="en-US" dirty="0" err="1"/>
              <a:t>CoLab</a:t>
            </a:r>
            <a:r>
              <a:rPr lang="en-US" dirty="0"/>
              <a:t>-bootcamp/blob/master/</a:t>
            </a:r>
            <a:r>
              <a:rPr lang="en-US" dirty="0" err="1"/>
              <a:t>A_Primer_on_Deep_Learning_in_Genomics_Public.ipynb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15269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57" name="Rectangle 1056">
            <a:extLst>
              <a:ext uri="{FF2B5EF4-FFF2-40B4-BE49-F238E27FC236}">
                <a16:creationId xmlns:a16="http://schemas.microsoft.com/office/drawing/2014/main" id="{9E9F2A28-69A3-4945-B6B6-C2E4A6C553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6CD0FA-3134-54B1-CAE6-E7CF32C598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03538" y="365125"/>
            <a:ext cx="5393360" cy="1325563"/>
          </a:xfrm>
        </p:spPr>
        <p:txBody>
          <a:bodyPr>
            <a:normAutofit/>
          </a:bodyPr>
          <a:lstStyle/>
          <a:p>
            <a:r>
              <a:rPr lang="en-US"/>
              <a:t>Acknowledgment</a:t>
            </a:r>
          </a:p>
        </p:txBody>
      </p:sp>
      <p:sp>
        <p:nvSpPr>
          <p:cNvPr id="1059" name="Freeform: Shape 1058">
            <a:extLst>
              <a:ext uri="{FF2B5EF4-FFF2-40B4-BE49-F238E27FC236}">
                <a16:creationId xmlns:a16="http://schemas.microsoft.com/office/drawing/2014/main" id="{CB147A70-DC29-4DDF-A34C-2B82C6E229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84038" y="0"/>
            <a:ext cx="842502" cy="354793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026" name="Picture 2" descr="NSF Logo | NSF - National Science Foundation">
            <a:extLst>
              <a:ext uri="{FF2B5EF4-FFF2-40B4-BE49-F238E27FC236}">
                <a16:creationId xmlns:a16="http://schemas.microsoft.com/office/drawing/2014/main" id="{F9F71017-D0DE-5805-43F8-318CF1D92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4802" y="558913"/>
            <a:ext cx="2533422" cy="2533422"/>
          </a:xfrm>
          <a:custGeom>
            <a:avLst/>
            <a:gdLst/>
            <a:ahLst/>
            <a:cxnLst/>
            <a:rect l="l" t="t" r="r" b="b"/>
            <a:pathLst>
              <a:path w="1999274" h="2247255">
                <a:moveTo>
                  <a:pt x="108501" y="0"/>
                </a:moveTo>
                <a:lnTo>
                  <a:pt x="1890773" y="0"/>
                </a:lnTo>
                <a:cubicBezTo>
                  <a:pt x="1950696" y="0"/>
                  <a:pt x="1999274" y="48578"/>
                  <a:pt x="1999274" y="108501"/>
                </a:cubicBezTo>
                <a:lnTo>
                  <a:pt x="1999274" y="2138754"/>
                </a:lnTo>
                <a:cubicBezTo>
                  <a:pt x="1999274" y="2198677"/>
                  <a:pt x="1950696" y="2247255"/>
                  <a:pt x="1890773" y="2247255"/>
                </a:cubicBezTo>
                <a:lnTo>
                  <a:pt x="108501" y="2247255"/>
                </a:lnTo>
                <a:cubicBezTo>
                  <a:pt x="48578" y="2247255"/>
                  <a:pt x="0" y="2198677"/>
                  <a:pt x="0" y="2138754"/>
                </a:cubicBezTo>
                <a:lnTo>
                  <a:pt x="0" y="108501"/>
                </a:lnTo>
                <a:cubicBezTo>
                  <a:pt x="0" y="48578"/>
                  <a:pt x="48578" y="0"/>
                  <a:pt x="108501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61" name="Oval 1060">
            <a:extLst>
              <a:ext uri="{FF2B5EF4-FFF2-40B4-BE49-F238E27FC236}">
                <a16:creationId xmlns:a16="http://schemas.microsoft.com/office/drawing/2014/main" id="{3B438362-1E1E-4C62-A99E-4134CB1636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731108" y="1327365"/>
            <a:ext cx="610857" cy="610857"/>
          </a:xfrm>
          <a:prstGeom prst="ellipse">
            <a:avLst/>
          </a:prstGeom>
          <a:noFill/>
          <a:ln w="1270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3" name="Freeform: Shape 1062">
            <a:extLst>
              <a:ext uri="{FF2B5EF4-FFF2-40B4-BE49-F238E27FC236}">
                <a16:creationId xmlns:a16="http://schemas.microsoft.com/office/drawing/2014/main" id="{6C077334-5571-4B83-A83E-4CCCFA7B5E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628176" y="0"/>
            <a:ext cx="2093996" cy="1402773"/>
          </a:xfrm>
          <a:custGeom>
            <a:avLst/>
            <a:gdLst>
              <a:gd name="connsiteX0" fmla="*/ 0 w 2315251"/>
              <a:gd name="connsiteY0" fmla="*/ 0 h 1550992"/>
              <a:gd name="connsiteX1" fmla="*/ 138700 w 2315251"/>
              <a:gd name="connsiteY1" fmla="*/ 0 h 1550992"/>
              <a:gd name="connsiteX2" fmla="*/ 138700 w 2315251"/>
              <a:gd name="connsiteY2" fmla="*/ 1361400 h 1550992"/>
              <a:gd name="connsiteX3" fmla="*/ 2107387 w 2315251"/>
              <a:gd name="connsiteY3" fmla="*/ 222673 h 1550992"/>
              <a:gd name="connsiteX4" fmla="*/ 1722420 w 2315251"/>
              <a:gd name="connsiteY4" fmla="*/ 0 h 1550992"/>
              <a:gd name="connsiteX5" fmla="*/ 1999436 w 2315251"/>
              <a:gd name="connsiteY5" fmla="*/ 0 h 1550992"/>
              <a:gd name="connsiteX6" fmla="*/ 2280549 w 2315251"/>
              <a:gd name="connsiteY6" fmla="*/ 162605 h 1550992"/>
              <a:gd name="connsiteX7" fmla="*/ 2305953 w 2315251"/>
              <a:gd name="connsiteY7" fmla="*/ 257336 h 1550992"/>
              <a:gd name="connsiteX8" fmla="*/ 2280549 w 2315251"/>
              <a:gd name="connsiteY8" fmla="*/ 282740 h 1550992"/>
              <a:gd name="connsiteX9" fmla="*/ 104026 w 2315251"/>
              <a:gd name="connsiteY9" fmla="*/ 1541710 h 1550992"/>
              <a:gd name="connsiteX10" fmla="*/ 69351 w 2315251"/>
              <a:gd name="connsiteY10" fmla="*/ 1550992 h 1550992"/>
              <a:gd name="connsiteX11" fmla="*/ 0 w 2315251"/>
              <a:gd name="connsiteY11" fmla="*/ 1481643 h 1550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15251" h="1550992">
                <a:moveTo>
                  <a:pt x="0" y="0"/>
                </a:moveTo>
                <a:lnTo>
                  <a:pt x="138700" y="0"/>
                </a:lnTo>
                <a:lnTo>
                  <a:pt x="138700" y="1361400"/>
                </a:lnTo>
                <a:lnTo>
                  <a:pt x="2107387" y="222673"/>
                </a:lnTo>
                <a:lnTo>
                  <a:pt x="1722420" y="0"/>
                </a:lnTo>
                <a:lnTo>
                  <a:pt x="1999436" y="0"/>
                </a:lnTo>
                <a:lnTo>
                  <a:pt x="2280549" y="162605"/>
                </a:lnTo>
                <a:cubicBezTo>
                  <a:pt x="2313720" y="181745"/>
                  <a:pt x="2325104" y="224155"/>
                  <a:pt x="2305953" y="257336"/>
                </a:cubicBezTo>
                <a:cubicBezTo>
                  <a:pt x="2299872" y="267889"/>
                  <a:pt x="2291101" y="276648"/>
                  <a:pt x="2280549" y="282740"/>
                </a:cubicBezTo>
                <a:lnTo>
                  <a:pt x="104026" y="1541710"/>
                </a:lnTo>
                <a:cubicBezTo>
                  <a:pt x="93484" y="1547802"/>
                  <a:pt x="81523" y="1551003"/>
                  <a:pt x="69351" y="1550992"/>
                </a:cubicBezTo>
                <a:cubicBezTo>
                  <a:pt x="31049" y="1550992"/>
                  <a:pt x="0" y="1519944"/>
                  <a:pt x="0" y="1481643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1028" name="Picture 4" descr="Inclusion, Diversity, Equity, and Anti-Racism in Health and Science  Professions: A Call to Action for Membership and Leadership Organizations - National  Academy of Medicine">
            <a:extLst>
              <a:ext uri="{FF2B5EF4-FFF2-40B4-BE49-F238E27FC236}">
                <a16:creationId xmlns:a16="http://schemas.microsoft.com/office/drawing/2014/main" id="{693BFD6C-A40B-7855-E8DC-083F31EF71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02" r="26039"/>
          <a:stretch/>
        </p:blipFill>
        <p:spPr bwMode="auto">
          <a:xfrm>
            <a:off x="314801" y="3944203"/>
            <a:ext cx="2533423" cy="2089592"/>
          </a:xfrm>
          <a:custGeom>
            <a:avLst/>
            <a:gdLst/>
            <a:ahLst/>
            <a:cxnLst/>
            <a:rect l="l" t="t" r="r" b="b"/>
            <a:pathLst>
              <a:path w="3064284" h="3064284">
                <a:moveTo>
                  <a:pt x="166483" y="0"/>
                </a:moveTo>
                <a:lnTo>
                  <a:pt x="2897801" y="0"/>
                </a:lnTo>
                <a:cubicBezTo>
                  <a:pt x="2989747" y="0"/>
                  <a:pt x="3064284" y="74537"/>
                  <a:pt x="3064284" y="166483"/>
                </a:cubicBezTo>
                <a:lnTo>
                  <a:pt x="3064284" y="2897801"/>
                </a:lnTo>
                <a:cubicBezTo>
                  <a:pt x="3064284" y="2989747"/>
                  <a:pt x="2989747" y="3064284"/>
                  <a:pt x="2897801" y="3064284"/>
                </a:cubicBezTo>
                <a:lnTo>
                  <a:pt x="166483" y="3064284"/>
                </a:lnTo>
                <a:cubicBezTo>
                  <a:pt x="74537" y="3064284"/>
                  <a:pt x="0" y="2989747"/>
                  <a:pt x="0" y="2897801"/>
                </a:cubicBezTo>
                <a:lnTo>
                  <a:pt x="0" y="166483"/>
                </a:lnTo>
                <a:cubicBezTo>
                  <a:pt x="0" y="74537"/>
                  <a:pt x="74537" y="0"/>
                  <a:pt x="166483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49012D22-B31A-B87D-5C5F-ECDE910AF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36141" y="2863839"/>
            <a:ext cx="1682435" cy="1472130"/>
          </a:xfrm>
          <a:custGeom>
            <a:avLst/>
            <a:gdLst/>
            <a:ahLst/>
            <a:cxnLst/>
            <a:rect l="l" t="t" r="r" b="b"/>
            <a:pathLst>
              <a:path w="1999274" h="2247255">
                <a:moveTo>
                  <a:pt x="108501" y="0"/>
                </a:moveTo>
                <a:lnTo>
                  <a:pt x="1890773" y="0"/>
                </a:lnTo>
                <a:cubicBezTo>
                  <a:pt x="1950696" y="0"/>
                  <a:pt x="1999274" y="48578"/>
                  <a:pt x="1999274" y="108501"/>
                </a:cubicBezTo>
                <a:lnTo>
                  <a:pt x="1999274" y="2138754"/>
                </a:lnTo>
                <a:cubicBezTo>
                  <a:pt x="1999274" y="2198677"/>
                  <a:pt x="1950696" y="2247255"/>
                  <a:pt x="1890773" y="2247255"/>
                </a:cubicBezTo>
                <a:lnTo>
                  <a:pt x="108501" y="2247255"/>
                </a:lnTo>
                <a:cubicBezTo>
                  <a:pt x="48578" y="2247255"/>
                  <a:pt x="0" y="2198677"/>
                  <a:pt x="0" y="2138754"/>
                </a:cubicBezTo>
                <a:lnTo>
                  <a:pt x="0" y="108501"/>
                </a:lnTo>
                <a:cubicBezTo>
                  <a:pt x="0" y="48578"/>
                  <a:pt x="48578" y="0"/>
                  <a:pt x="108501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FB2F5F-3215-2CC3-87F6-2840B16E53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03537" y="1825625"/>
            <a:ext cx="5393361" cy="4351338"/>
          </a:xfrm>
        </p:spPr>
        <p:txBody>
          <a:bodyPr>
            <a:normAutofit/>
          </a:bodyPr>
          <a:lstStyle/>
          <a:p>
            <a:r>
              <a:rPr lang="en-US" sz="2200" dirty="0">
                <a:latin typeface="-apple-system"/>
              </a:rPr>
              <a:t>National Science Foundation</a:t>
            </a:r>
          </a:p>
          <a:p>
            <a:r>
              <a:rPr lang="en-US" sz="2200" dirty="0">
                <a:latin typeface="-apple-system"/>
              </a:rPr>
              <a:t>National Academy of Medicine</a:t>
            </a:r>
          </a:p>
          <a:p>
            <a:r>
              <a:rPr lang="en-US" sz="2200" dirty="0">
                <a:latin typeface="-apple-system"/>
              </a:rPr>
              <a:t>University of Tennessee at Chattanooga</a:t>
            </a:r>
            <a:endParaRPr lang="en-US" sz="2200" dirty="0"/>
          </a:p>
          <a:p>
            <a:r>
              <a:rPr lang="en-US" sz="2200" dirty="0"/>
              <a:t>Deep learning illustrated</a:t>
            </a:r>
          </a:p>
          <a:p>
            <a:r>
              <a:rPr lang="en-US" sz="2200" dirty="0"/>
              <a:t>https://</a:t>
            </a:r>
            <a:r>
              <a:rPr lang="en-US" sz="2200" dirty="0" err="1"/>
              <a:t>playground.tensorflow.org</a:t>
            </a:r>
            <a:r>
              <a:rPr lang="en-US" sz="2200" dirty="0"/>
              <a:t>/ </a:t>
            </a:r>
          </a:p>
          <a:p>
            <a:r>
              <a:rPr lang="en-US" sz="2200" dirty="0"/>
              <a:t>https://</a:t>
            </a:r>
            <a:r>
              <a:rPr lang="en-US" sz="2200" dirty="0" err="1"/>
              <a:t>www.science.org</a:t>
            </a:r>
            <a:r>
              <a:rPr lang="en-US" sz="2200" dirty="0"/>
              <a:t>/content/article/breakthrough-2021</a:t>
            </a:r>
          </a:p>
          <a:p>
            <a:r>
              <a:rPr lang="en-US" sz="2200" dirty="0"/>
              <a:t>https://</a:t>
            </a:r>
            <a:r>
              <a:rPr lang="en-US" sz="2200" dirty="0" err="1"/>
              <a:t>alphafold.ebi.ac.uk</a:t>
            </a:r>
            <a:r>
              <a:rPr lang="en-US" sz="2200" dirty="0"/>
              <a:t>/ </a:t>
            </a:r>
          </a:p>
          <a:p>
            <a:r>
              <a:rPr lang="en-US" sz="2200" b="0" i="0" dirty="0" err="1">
                <a:effectLst/>
                <a:latin typeface="-apple-system"/>
              </a:rPr>
              <a:t>Novakovsky</a:t>
            </a:r>
            <a:r>
              <a:rPr lang="en-US" sz="2200" b="0" i="0" dirty="0">
                <a:effectLst/>
                <a:latin typeface="-apple-system"/>
              </a:rPr>
              <a:t>, </a:t>
            </a:r>
            <a:r>
              <a:rPr lang="en-US" sz="2200" b="0" i="1" dirty="0">
                <a:effectLst/>
                <a:latin typeface="-apple-system"/>
              </a:rPr>
              <a:t>et al.</a:t>
            </a:r>
            <a:r>
              <a:rPr lang="en-US" sz="2200" b="0" i="0" dirty="0">
                <a:effectLst/>
                <a:latin typeface="-apple-system"/>
              </a:rPr>
              <a:t> </a:t>
            </a:r>
            <a:r>
              <a:rPr lang="en-US" sz="2200" b="0" i="1" dirty="0">
                <a:effectLst/>
                <a:latin typeface="-apple-system"/>
              </a:rPr>
              <a:t>Nat Rev Genet</a:t>
            </a:r>
            <a:r>
              <a:rPr lang="en-US" sz="2200" b="0" i="0" dirty="0">
                <a:effectLst/>
                <a:latin typeface="-apple-system"/>
              </a:rPr>
              <a:t> (2022).</a:t>
            </a:r>
            <a:endParaRPr lang="en-US" sz="2200" dirty="0"/>
          </a:p>
          <a:p>
            <a:r>
              <a:rPr lang="en-US" sz="2200" b="0" i="0" dirty="0">
                <a:effectLst/>
                <a:latin typeface="-apple-system"/>
              </a:rPr>
              <a:t>Zou, </a:t>
            </a:r>
            <a:r>
              <a:rPr lang="en-US" sz="2200" b="0" i="0" dirty="0" err="1">
                <a:effectLst/>
                <a:latin typeface="-apple-system"/>
              </a:rPr>
              <a:t>J.,et</a:t>
            </a:r>
            <a:r>
              <a:rPr lang="en-US" sz="2200" b="0" i="0" dirty="0">
                <a:effectLst/>
                <a:latin typeface="-apple-system"/>
              </a:rPr>
              <a:t> al. </a:t>
            </a:r>
            <a:r>
              <a:rPr lang="en-US" sz="2200" b="0" i="1" dirty="0">
                <a:effectLst/>
                <a:latin typeface="-apple-system"/>
              </a:rPr>
              <a:t>Nat Genet</a:t>
            </a:r>
            <a:r>
              <a:rPr lang="en-US" sz="2200" b="0" i="0" dirty="0">
                <a:effectLst/>
                <a:latin typeface="-apple-system"/>
              </a:rPr>
              <a:t> </a:t>
            </a:r>
            <a:r>
              <a:rPr lang="en-US" sz="2200" b="1" i="0" dirty="0">
                <a:effectLst/>
                <a:latin typeface="-apple-system"/>
              </a:rPr>
              <a:t>51</a:t>
            </a:r>
            <a:r>
              <a:rPr lang="en-US" sz="2200" b="0" i="0" dirty="0">
                <a:effectLst/>
                <a:latin typeface="-apple-system"/>
              </a:rPr>
              <a:t>, 12–18 (2019).</a:t>
            </a:r>
          </a:p>
        </p:txBody>
      </p:sp>
      <p:sp>
        <p:nvSpPr>
          <p:cNvPr id="1065" name="Arc 1064">
            <a:extLst>
              <a:ext uri="{FF2B5EF4-FFF2-40B4-BE49-F238E27FC236}">
                <a16:creationId xmlns:a16="http://schemas.microsoft.com/office/drawing/2014/main" id="{4D3DC50D-CA0F-48F9-B17E-20D8669AA4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899690" y="5509119"/>
            <a:ext cx="3939038" cy="3939038"/>
          </a:xfrm>
          <a:prstGeom prst="arc">
            <a:avLst>
              <a:gd name="adj1" fmla="val 16200000"/>
              <a:gd name="adj2" fmla="val 20354996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67" name="Freeform: Shape 1066">
            <a:extLst>
              <a:ext uri="{FF2B5EF4-FFF2-40B4-BE49-F238E27FC236}">
                <a16:creationId xmlns:a16="http://schemas.microsoft.com/office/drawing/2014/main" id="{D1B80E9C-CF8A-440B-B8F5-54BF121BF4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724986" y="6033795"/>
            <a:ext cx="1991064" cy="824205"/>
          </a:xfrm>
          <a:custGeom>
            <a:avLst/>
            <a:gdLst>
              <a:gd name="connsiteX0" fmla="*/ 995532 w 1991064"/>
              <a:gd name="connsiteY0" fmla="*/ 0 h 824205"/>
              <a:gd name="connsiteX1" fmla="*/ 1984823 w 1991064"/>
              <a:gd name="connsiteY1" fmla="*/ 784423 h 824205"/>
              <a:gd name="connsiteX2" fmla="*/ 1991064 w 1991064"/>
              <a:gd name="connsiteY2" fmla="*/ 824205 h 824205"/>
              <a:gd name="connsiteX3" fmla="*/ 0 w 1991064"/>
              <a:gd name="connsiteY3" fmla="*/ 824205 h 824205"/>
              <a:gd name="connsiteX4" fmla="*/ 6241 w 1991064"/>
              <a:gd name="connsiteY4" fmla="*/ 784423 h 824205"/>
              <a:gd name="connsiteX5" fmla="*/ 995532 w 1991064"/>
              <a:gd name="connsiteY5" fmla="*/ 0 h 824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91064" h="824205">
                <a:moveTo>
                  <a:pt x="995532" y="0"/>
                </a:moveTo>
                <a:cubicBezTo>
                  <a:pt x="1483521" y="0"/>
                  <a:pt x="1890663" y="336754"/>
                  <a:pt x="1984823" y="784423"/>
                </a:cubicBezTo>
                <a:lnTo>
                  <a:pt x="1991064" y="824205"/>
                </a:lnTo>
                <a:lnTo>
                  <a:pt x="0" y="824205"/>
                </a:lnTo>
                <a:lnTo>
                  <a:pt x="6241" y="784423"/>
                </a:lnTo>
                <a:cubicBezTo>
                  <a:pt x="100402" y="336754"/>
                  <a:pt x="507544" y="0"/>
                  <a:pt x="99553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74083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2248D-A48E-59C3-4EED-DA859DE8C9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brains work? 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6A130C34-E66C-51D9-8FC2-349F48E3821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2" t="7508" r="5834" b="5038"/>
          <a:stretch/>
        </p:blipFill>
        <p:spPr>
          <a:xfrm>
            <a:off x="1062680" y="2001794"/>
            <a:ext cx="5226909" cy="349696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DD1AFF6-B862-5EC8-74CB-9D6B42914C22}"/>
              </a:ext>
            </a:extLst>
          </p:cNvPr>
          <p:cNvSpPr txBox="1"/>
          <p:nvPr/>
        </p:nvSpPr>
        <p:spPr>
          <a:xfrm>
            <a:off x="0" y="6513698"/>
            <a:ext cx="4248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/>
              <a:t>Krohn</a:t>
            </a:r>
            <a:r>
              <a:rPr lang="en-US" i="1" dirty="0"/>
              <a:t> et al, Deep Learning Illustrated, 2020</a:t>
            </a:r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C80B7B59-88DD-1CCF-C645-CF52B10BA0B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83" t="3669" r="23744" b="27952"/>
          <a:stretch/>
        </p:blipFill>
        <p:spPr>
          <a:xfrm>
            <a:off x="7954777" y="1530295"/>
            <a:ext cx="2693893" cy="49625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C95E8A9-E81F-47C9-D022-9CB5278551A0}"/>
              </a:ext>
            </a:extLst>
          </p:cNvPr>
          <p:cNvSpPr txBox="1"/>
          <p:nvPr/>
        </p:nvSpPr>
        <p:spPr>
          <a:xfrm>
            <a:off x="7681355" y="1027906"/>
            <a:ext cx="37562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A Simple Neuron Recognizes a Feature</a:t>
            </a:r>
          </a:p>
        </p:txBody>
      </p:sp>
    </p:spTree>
    <p:extLst>
      <p:ext uri="{BB962C8B-B14F-4D97-AF65-F5344CB8AC3E}">
        <p14:creationId xmlns:p14="http://schemas.microsoft.com/office/powerpoint/2010/main" val="25155948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2248D-A48E-59C3-4EED-DA859DE8C9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Brains to Neural Networks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D1AFF6-B862-5EC8-74CB-9D6B42914C22}"/>
              </a:ext>
            </a:extLst>
          </p:cNvPr>
          <p:cNvSpPr txBox="1"/>
          <p:nvPr/>
        </p:nvSpPr>
        <p:spPr>
          <a:xfrm>
            <a:off x="0" y="6513698"/>
            <a:ext cx="4248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/>
              <a:t>Krohn</a:t>
            </a:r>
            <a:r>
              <a:rPr lang="en-US" i="1" dirty="0"/>
              <a:t> et al, Deep Learning Illustrated, 2020</a:t>
            </a: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F794A521-219C-8D60-F32C-C829271275A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37" t="4870" r="8985" b="21666"/>
          <a:stretch/>
        </p:blipFill>
        <p:spPr>
          <a:xfrm>
            <a:off x="352825" y="1747222"/>
            <a:ext cx="4488937" cy="3438156"/>
          </a:xfrm>
          <a:prstGeom prst="rect">
            <a:avLst/>
          </a:prstGeom>
        </p:spPr>
      </p:pic>
      <p:pic>
        <p:nvPicPr>
          <p:cNvPr id="10" name="Picture 9" descr="Chart&#10;&#10;Description automatically generated">
            <a:extLst>
              <a:ext uri="{FF2B5EF4-FFF2-40B4-BE49-F238E27FC236}">
                <a16:creationId xmlns:a16="http://schemas.microsoft.com/office/drawing/2014/main" id="{CCA9A819-8BED-5F98-0AA9-74A773AAF48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64" t="4289" r="6063" b="50000"/>
          <a:stretch/>
        </p:blipFill>
        <p:spPr>
          <a:xfrm>
            <a:off x="5534021" y="1808793"/>
            <a:ext cx="6514986" cy="3240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666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058A14AF-9FB5-4CC7-BA35-E8E85D3E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42A891-FAE6-6C55-4F8C-757C63D389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662" y="386930"/>
            <a:ext cx="10066122" cy="1298448"/>
          </a:xfrm>
        </p:spPr>
        <p:txBody>
          <a:bodyPr anchor="b">
            <a:normAutofit/>
          </a:bodyPr>
          <a:lstStyle/>
          <a:p>
            <a:r>
              <a:rPr lang="en-US" sz="4800"/>
              <a:t>Neural Network Playground</a:t>
            </a:r>
          </a:p>
        </p:txBody>
      </p:sp>
      <p:sp>
        <p:nvSpPr>
          <p:cNvPr id="1033" name="Rectangle 1032">
            <a:extLst>
              <a:ext uri="{FF2B5EF4-FFF2-40B4-BE49-F238E27FC236}">
                <a16:creationId xmlns:a16="http://schemas.microsoft.com/office/drawing/2014/main" id="{3A9A4357-BD1D-4622-A4FE-766E6AB8D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2" y="1998845"/>
            <a:ext cx="1145459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5" name="Rectangle 1034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267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3B8210-1617-AC68-E018-027EC855EE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661" y="2599509"/>
            <a:ext cx="4530898" cy="3639450"/>
          </a:xfrm>
        </p:spPr>
        <p:txBody>
          <a:bodyPr anchor="ctr">
            <a:normAutofit/>
          </a:bodyPr>
          <a:lstStyle/>
          <a:p>
            <a:r>
              <a:rPr lang="en-US" sz="2000" dirty="0">
                <a:hlinkClick r:id="rId3"/>
              </a:rPr>
              <a:t>https://playground.tensorflow.org/</a:t>
            </a:r>
            <a:r>
              <a:rPr lang="en-US" sz="2000" dirty="0"/>
              <a:t> 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20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Learning Objectives: </a:t>
            </a:r>
          </a:p>
          <a:p>
            <a:pPr marL="914400" lvl="2">
              <a:spcBef>
                <a:spcPts val="0"/>
              </a:spcBef>
            </a:pPr>
            <a:r>
              <a:rPr lang="en-US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Features</a:t>
            </a:r>
          </a:p>
          <a:p>
            <a:pPr marL="914400" lvl="2">
              <a:spcBef>
                <a:spcPts val="0"/>
              </a:spcBef>
            </a:pPr>
            <a:r>
              <a:rPr lang="en-US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Number of layers</a:t>
            </a:r>
          </a:p>
          <a:p>
            <a:pPr marL="914400" lvl="2">
              <a:spcBef>
                <a:spcPts val="0"/>
              </a:spcBef>
            </a:pPr>
            <a:r>
              <a:rPr lang="en-US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Number of neurons</a:t>
            </a:r>
          </a:p>
          <a:p>
            <a:pPr marL="914400" lvl="2">
              <a:spcBef>
                <a:spcPts val="0"/>
              </a:spcBef>
            </a:pPr>
            <a:r>
              <a:rPr lang="en-US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Loss function</a:t>
            </a:r>
          </a:p>
          <a:p>
            <a:pPr marL="914400" lvl="2">
              <a:spcBef>
                <a:spcPts val="0"/>
              </a:spcBef>
            </a:pPr>
            <a:r>
              <a:rPr lang="en-US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Activation function. </a:t>
            </a:r>
          </a:p>
          <a:p>
            <a:pPr marL="914400" lvl="2">
              <a:spcBef>
                <a:spcPts val="0"/>
              </a:spcBef>
            </a:pPr>
            <a:r>
              <a:rPr lang="en-US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Learning rate</a:t>
            </a:r>
          </a:p>
          <a:p>
            <a:pPr marL="914400" lvl="2">
              <a:spcBef>
                <a:spcPts val="0"/>
              </a:spcBef>
            </a:pPr>
            <a:r>
              <a:rPr lang="en-US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Epoch</a:t>
            </a:r>
          </a:p>
          <a:p>
            <a:pPr marL="914400" lvl="2">
              <a:spcBef>
                <a:spcPts val="0"/>
              </a:spcBef>
            </a:pPr>
            <a:r>
              <a:rPr lang="en-US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Regularization</a:t>
            </a:r>
            <a:endParaRPr lang="en-US" dirty="0"/>
          </a:p>
        </p:txBody>
      </p:sp>
      <p:sp>
        <p:nvSpPr>
          <p:cNvPr id="1037" name="Rectangle 1036">
            <a:extLst>
              <a:ext uri="{FF2B5EF4-FFF2-40B4-BE49-F238E27FC236}">
                <a16:creationId xmlns:a16="http://schemas.microsoft.com/office/drawing/2014/main" id="{E6995CE5-F890-4ABA-82A2-26507CE8D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28040" y="2313027"/>
            <a:ext cx="7817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8EE873AA-DB99-5590-C130-2652A156B1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4841" y="2599509"/>
            <a:ext cx="6359436" cy="308704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42D07BA-A288-2088-4964-39170861C9BE}"/>
              </a:ext>
            </a:extLst>
          </p:cNvPr>
          <p:cNvSpPr txBox="1"/>
          <p:nvPr/>
        </p:nvSpPr>
        <p:spPr>
          <a:xfrm>
            <a:off x="6565631" y="6054293"/>
            <a:ext cx="497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 generously by Elijah Turman, iCompbio2024 </a:t>
            </a:r>
          </a:p>
        </p:txBody>
      </p:sp>
    </p:spTree>
    <p:extLst>
      <p:ext uri="{BB962C8B-B14F-4D97-AF65-F5344CB8AC3E}">
        <p14:creationId xmlns:p14="http://schemas.microsoft.com/office/powerpoint/2010/main" val="9550644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602BB3-96A0-E89D-B71D-BDB8197B2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Linear Models in Simple C</a:t>
            </a:r>
            <a:r>
              <a:rPr lang="en-US" sz="3200" b="1" dirty="0">
                <a:solidFill>
                  <a:srgbClr val="FFFFFF"/>
                </a:solidFill>
              </a:rPr>
              <a:t>ases</a:t>
            </a:r>
            <a:endParaRPr lang="en-US" sz="3200" b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5F70122D-B6D1-B118-D558-588229F8A7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7933" y="1032355"/>
            <a:ext cx="7347537" cy="4794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3412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602BB3-96A0-E89D-B71D-BDB8197B2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Linear Models in Challenging </a:t>
            </a:r>
            <a:r>
              <a:rPr lang="en-US" sz="3200" b="1" dirty="0">
                <a:solidFill>
                  <a:srgbClr val="FFFFFF"/>
                </a:solidFill>
              </a:rPr>
              <a:t>C</a:t>
            </a:r>
            <a:r>
              <a:rPr lang="en-US" sz="32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ases</a:t>
            </a:r>
          </a:p>
        </p:txBody>
      </p:sp>
      <p:pic>
        <p:nvPicPr>
          <p:cNvPr id="7" name="Picture 6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FDA2E588-7942-9B37-CF4B-C71EE908A5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6225" y="812218"/>
            <a:ext cx="7772400" cy="5233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4467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BEBFA723-5A7B-472D-ABD7-1526B8D3A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33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6B27065-399A-4CF7-BF70-CF79B9848F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33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F22986C-DDF7-4109-9D6A-006800D6B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2636" y="52996"/>
            <a:ext cx="6093363" cy="6805005"/>
            <a:chOff x="6095999" y="52996"/>
            <a:chExt cx="6093363" cy="6805005"/>
          </a:xfrm>
          <a:solidFill>
            <a:schemeClr val="accent5">
              <a:alpha val="10000"/>
            </a:schemeClr>
          </a:solidFill>
        </p:grpSpPr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4C025298-F835-4B83-A3A3-6555157E01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1" y="52996"/>
              <a:ext cx="6093361" cy="6805003"/>
            </a:xfrm>
            <a:custGeom>
              <a:avLst/>
              <a:gdLst>
                <a:gd name="connsiteX0" fmla="*/ 3391253 w 5890489"/>
                <a:gd name="connsiteY0" fmla="*/ 0 h 6578438"/>
                <a:gd name="connsiteX1" fmla="*/ 3434974 w 5890489"/>
                <a:gd name="connsiteY1" fmla="*/ 646 h 6578438"/>
                <a:gd name="connsiteX2" fmla="*/ 3522419 w 5890489"/>
                <a:gd name="connsiteY2" fmla="*/ 2712 h 6578438"/>
                <a:gd name="connsiteX3" fmla="*/ 3610261 w 5890489"/>
                <a:gd name="connsiteY3" fmla="*/ 6458 h 6578438"/>
                <a:gd name="connsiteX4" fmla="*/ 3786872 w 5890489"/>
                <a:gd name="connsiteY4" fmla="*/ 20667 h 6578438"/>
                <a:gd name="connsiteX5" fmla="*/ 3962291 w 5890489"/>
                <a:gd name="connsiteY5" fmla="*/ 43530 h 6578438"/>
                <a:gd name="connsiteX6" fmla="*/ 4135855 w 5890489"/>
                <a:gd name="connsiteY6" fmla="*/ 75176 h 6578438"/>
                <a:gd name="connsiteX7" fmla="*/ 4307299 w 5890489"/>
                <a:gd name="connsiteY7" fmla="*/ 114315 h 6578438"/>
                <a:gd name="connsiteX8" fmla="*/ 4476358 w 5890489"/>
                <a:gd name="connsiteY8" fmla="*/ 160816 h 6578438"/>
                <a:gd name="connsiteX9" fmla="*/ 4559829 w 5890489"/>
                <a:gd name="connsiteY9" fmla="*/ 186779 h 6578438"/>
                <a:gd name="connsiteX10" fmla="*/ 4642901 w 5890489"/>
                <a:gd name="connsiteY10" fmla="*/ 213648 h 6578438"/>
                <a:gd name="connsiteX11" fmla="*/ 5280847 w 5890489"/>
                <a:gd name="connsiteY11" fmla="*/ 485936 h 6578438"/>
                <a:gd name="connsiteX12" fmla="*/ 5865400 w 5890489"/>
                <a:gd name="connsiteY12" fmla="*/ 851099 h 6578438"/>
                <a:gd name="connsiteX13" fmla="*/ 5890489 w 5890489"/>
                <a:gd name="connsiteY13" fmla="*/ 870950 h 6578438"/>
                <a:gd name="connsiteX14" fmla="*/ 5890489 w 5890489"/>
                <a:gd name="connsiteY14" fmla="*/ 1321814 h 6578438"/>
                <a:gd name="connsiteX15" fmla="*/ 5887395 w 5890489"/>
                <a:gd name="connsiteY15" fmla="*/ 1318952 h 6578438"/>
                <a:gd name="connsiteX16" fmla="*/ 5830291 w 5890489"/>
                <a:gd name="connsiteY16" fmla="*/ 1265992 h 6578438"/>
                <a:gd name="connsiteX17" fmla="*/ 5815981 w 5890489"/>
                <a:gd name="connsiteY17" fmla="*/ 1252687 h 6578438"/>
                <a:gd name="connsiteX18" fmla="*/ 5801142 w 5890489"/>
                <a:gd name="connsiteY18" fmla="*/ 1240158 h 6578438"/>
                <a:gd name="connsiteX19" fmla="*/ 5771464 w 5890489"/>
                <a:gd name="connsiteY19" fmla="*/ 1214969 h 6578438"/>
                <a:gd name="connsiteX20" fmla="*/ 5651030 w 5890489"/>
                <a:gd name="connsiteY20" fmla="*/ 1115767 h 6578438"/>
                <a:gd name="connsiteX21" fmla="*/ 5123183 w 5890489"/>
                <a:gd name="connsiteY21" fmla="*/ 780443 h 6578438"/>
                <a:gd name="connsiteX22" fmla="*/ 4533860 w 5890489"/>
                <a:gd name="connsiteY22" fmla="*/ 567701 h 6578438"/>
                <a:gd name="connsiteX23" fmla="*/ 4457281 w 5890489"/>
                <a:gd name="connsiteY23" fmla="*/ 550780 h 6578438"/>
                <a:gd name="connsiteX24" fmla="*/ 4380568 w 5890489"/>
                <a:gd name="connsiteY24" fmla="*/ 535279 h 6578438"/>
                <a:gd name="connsiteX25" fmla="*/ 4303325 w 5890489"/>
                <a:gd name="connsiteY25" fmla="*/ 522879 h 6578438"/>
                <a:gd name="connsiteX26" fmla="*/ 4264769 w 5890489"/>
                <a:gd name="connsiteY26" fmla="*/ 516679 h 6578438"/>
                <a:gd name="connsiteX27" fmla="*/ 4226082 w 5890489"/>
                <a:gd name="connsiteY27" fmla="*/ 511253 h 6578438"/>
                <a:gd name="connsiteX28" fmla="*/ 4070934 w 5890489"/>
                <a:gd name="connsiteY28" fmla="*/ 494848 h 6578438"/>
                <a:gd name="connsiteX29" fmla="*/ 3915521 w 5890489"/>
                <a:gd name="connsiteY29" fmla="*/ 486065 h 6578438"/>
                <a:gd name="connsiteX30" fmla="*/ 3760241 w 5890489"/>
                <a:gd name="connsiteY30" fmla="*/ 484257 h 6578438"/>
                <a:gd name="connsiteX31" fmla="*/ 3682734 w 5890489"/>
                <a:gd name="connsiteY31" fmla="*/ 486581 h 6578438"/>
                <a:gd name="connsiteX32" fmla="*/ 3605491 w 5890489"/>
                <a:gd name="connsiteY32" fmla="*/ 488907 h 6578438"/>
                <a:gd name="connsiteX33" fmla="*/ 3527454 w 5890489"/>
                <a:gd name="connsiteY33" fmla="*/ 493169 h 6578438"/>
                <a:gd name="connsiteX34" fmla="*/ 3449151 w 5890489"/>
                <a:gd name="connsiteY34" fmla="*/ 498336 h 6578438"/>
                <a:gd name="connsiteX35" fmla="*/ 3410067 w 5890489"/>
                <a:gd name="connsiteY35" fmla="*/ 500532 h 6578438"/>
                <a:gd name="connsiteX36" fmla="*/ 3371246 w 5890489"/>
                <a:gd name="connsiteY36" fmla="*/ 504279 h 6578438"/>
                <a:gd name="connsiteX37" fmla="*/ 3293739 w 5890489"/>
                <a:gd name="connsiteY37" fmla="*/ 511512 h 6578438"/>
                <a:gd name="connsiteX38" fmla="*/ 2689445 w 5890489"/>
                <a:gd name="connsiteY38" fmla="*/ 610198 h 6578438"/>
                <a:gd name="connsiteX39" fmla="*/ 2117875 w 5890489"/>
                <a:gd name="connsiteY39" fmla="*/ 800335 h 6578438"/>
                <a:gd name="connsiteX40" fmla="*/ 1981276 w 5890489"/>
                <a:gd name="connsiteY40" fmla="*/ 865566 h 6578438"/>
                <a:gd name="connsiteX41" fmla="*/ 1847991 w 5890489"/>
                <a:gd name="connsiteY41" fmla="*/ 938676 h 6578438"/>
                <a:gd name="connsiteX42" fmla="*/ 1783069 w 5890489"/>
                <a:gd name="connsiteY42" fmla="*/ 978718 h 6578438"/>
                <a:gd name="connsiteX43" fmla="*/ 1750609 w 5890489"/>
                <a:gd name="connsiteY43" fmla="*/ 998869 h 6578438"/>
                <a:gd name="connsiteX44" fmla="*/ 1734312 w 5890489"/>
                <a:gd name="connsiteY44" fmla="*/ 1008945 h 6578438"/>
                <a:gd name="connsiteX45" fmla="*/ 1718547 w 5890489"/>
                <a:gd name="connsiteY45" fmla="*/ 1019924 h 6578438"/>
                <a:gd name="connsiteX46" fmla="*/ 1655481 w 5890489"/>
                <a:gd name="connsiteY46" fmla="*/ 1063582 h 6578438"/>
                <a:gd name="connsiteX47" fmla="*/ 1593077 w 5890489"/>
                <a:gd name="connsiteY47" fmla="*/ 1108664 h 6578438"/>
                <a:gd name="connsiteX48" fmla="*/ 1532263 w 5890489"/>
                <a:gd name="connsiteY48" fmla="*/ 1156197 h 6578438"/>
                <a:gd name="connsiteX49" fmla="*/ 1472509 w 5890489"/>
                <a:gd name="connsiteY49" fmla="*/ 1205152 h 6578438"/>
                <a:gd name="connsiteX50" fmla="*/ 1414212 w 5890489"/>
                <a:gd name="connsiteY50" fmla="*/ 1256175 h 6578438"/>
                <a:gd name="connsiteX51" fmla="*/ 1357242 w 5890489"/>
                <a:gd name="connsiteY51" fmla="*/ 1308359 h 6578438"/>
                <a:gd name="connsiteX52" fmla="*/ 1153072 w 5890489"/>
                <a:gd name="connsiteY52" fmla="*/ 1529498 h 6578438"/>
                <a:gd name="connsiteX53" fmla="*/ 1002694 w 5890489"/>
                <a:gd name="connsiteY53" fmla="*/ 1770658 h 6578438"/>
                <a:gd name="connsiteX54" fmla="*/ 974076 w 5890489"/>
                <a:gd name="connsiteY54" fmla="*/ 1835371 h 6578438"/>
                <a:gd name="connsiteX55" fmla="*/ 949564 w 5890489"/>
                <a:gd name="connsiteY55" fmla="*/ 1903573 h 6578438"/>
                <a:gd name="connsiteX56" fmla="*/ 927173 w 5890489"/>
                <a:gd name="connsiteY56" fmla="*/ 1974229 h 6578438"/>
                <a:gd name="connsiteX57" fmla="*/ 906107 w 5890489"/>
                <a:gd name="connsiteY57" fmla="*/ 2046952 h 6578438"/>
                <a:gd name="connsiteX58" fmla="*/ 751092 w 5890489"/>
                <a:gd name="connsiteY58" fmla="*/ 2676266 h 6578438"/>
                <a:gd name="connsiteX59" fmla="*/ 547189 w 5890489"/>
                <a:gd name="connsiteY59" fmla="*/ 3308422 h 6578438"/>
                <a:gd name="connsiteX60" fmla="*/ 441195 w 5890489"/>
                <a:gd name="connsiteY60" fmla="*/ 3866306 h 6578438"/>
                <a:gd name="connsiteX61" fmla="*/ 527182 w 5890489"/>
                <a:gd name="connsiteY61" fmla="*/ 4439174 h 6578438"/>
                <a:gd name="connsiteX62" fmla="*/ 775073 w 5890489"/>
                <a:gd name="connsiteY62" fmla="*/ 4987240 h 6578438"/>
                <a:gd name="connsiteX63" fmla="*/ 943206 w 5890489"/>
                <a:gd name="connsiteY63" fmla="*/ 5244933 h 6578438"/>
                <a:gd name="connsiteX64" fmla="*/ 1133728 w 5890489"/>
                <a:gd name="connsiteY64" fmla="*/ 5490356 h 6578438"/>
                <a:gd name="connsiteX65" fmla="*/ 1359626 w 5890489"/>
                <a:gd name="connsiteY65" fmla="*/ 5709815 h 6578438"/>
                <a:gd name="connsiteX66" fmla="*/ 1481254 w 5890489"/>
                <a:gd name="connsiteY66" fmla="*/ 5809146 h 6578438"/>
                <a:gd name="connsiteX67" fmla="*/ 1543260 w 5890489"/>
                <a:gd name="connsiteY67" fmla="*/ 5856940 h 6578438"/>
                <a:gd name="connsiteX68" fmla="*/ 1607518 w 5890489"/>
                <a:gd name="connsiteY68" fmla="*/ 5901374 h 6578438"/>
                <a:gd name="connsiteX69" fmla="*/ 2145566 w 5890489"/>
                <a:gd name="connsiteY69" fmla="*/ 6193814 h 6578438"/>
                <a:gd name="connsiteX70" fmla="*/ 2214991 w 5890489"/>
                <a:gd name="connsiteY70" fmla="*/ 6221844 h 6578438"/>
                <a:gd name="connsiteX71" fmla="*/ 2249307 w 5890489"/>
                <a:gd name="connsiteY71" fmla="*/ 6236182 h 6578438"/>
                <a:gd name="connsiteX72" fmla="*/ 2284285 w 5890489"/>
                <a:gd name="connsiteY72" fmla="*/ 6248711 h 6578438"/>
                <a:gd name="connsiteX73" fmla="*/ 2354241 w 5890489"/>
                <a:gd name="connsiteY73" fmla="*/ 6273124 h 6578438"/>
                <a:gd name="connsiteX74" fmla="*/ 2371597 w 5890489"/>
                <a:gd name="connsiteY74" fmla="*/ 6279324 h 6578438"/>
                <a:gd name="connsiteX75" fmla="*/ 2387894 w 5890489"/>
                <a:gd name="connsiteY75" fmla="*/ 6287719 h 6578438"/>
                <a:gd name="connsiteX76" fmla="*/ 2421414 w 5890489"/>
                <a:gd name="connsiteY76" fmla="*/ 6302186 h 6578438"/>
                <a:gd name="connsiteX77" fmla="*/ 2489117 w 5890489"/>
                <a:gd name="connsiteY77" fmla="*/ 6329441 h 6578438"/>
                <a:gd name="connsiteX78" fmla="*/ 2522902 w 5890489"/>
                <a:gd name="connsiteY78" fmla="*/ 6343134 h 6578438"/>
                <a:gd name="connsiteX79" fmla="*/ 2556953 w 5890489"/>
                <a:gd name="connsiteY79" fmla="*/ 6356051 h 6578438"/>
                <a:gd name="connsiteX80" fmla="*/ 2695009 w 5890489"/>
                <a:gd name="connsiteY80" fmla="*/ 6401905 h 6578438"/>
                <a:gd name="connsiteX81" fmla="*/ 3268035 w 5890489"/>
                <a:gd name="connsiteY81" fmla="*/ 6501238 h 6578438"/>
                <a:gd name="connsiteX82" fmla="*/ 3341038 w 5890489"/>
                <a:gd name="connsiteY82" fmla="*/ 6506145 h 6578438"/>
                <a:gd name="connsiteX83" fmla="*/ 3414703 w 5890489"/>
                <a:gd name="connsiteY83" fmla="*/ 6507050 h 6578438"/>
                <a:gd name="connsiteX84" fmla="*/ 3488237 w 5890489"/>
                <a:gd name="connsiteY84" fmla="*/ 6508212 h 6578438"/>
                <a:gd name="connsiteX85" fmla="*/ 3524142 w 5890489"/>
                <a:gd name="connsiteY85" fmla="*/ 6507955 h 6578438"/>
                <a:gd name="connsiteX86" fmla="*/ 3559252 w 5890489"/>
                <a:gd name="connsiteY86" fmla="*/ 6506921 h 6578438"/>
                <a:gd name="connsiteX87" fmla="*/ 3629207 w 5890489"/>
                <a:gd name="connsiteY87" fmla="*/ 6503045 h 6578438"/>
                <a:gd name="connsiteX88" fmla="*/ 3698633 w 5890489"/>
                <a:gd name="connsiteY88" fmla="*/ 6496845 h 6578438"/>
                <a:gd name="connsiteX89" fmla="*/ 3733213 w 5890489"/>
                <a:gd name="connsiteY89" fmla="*/ 6493357 h 6578438"/>
                <a:gd name="connsiteX90" fmla="*/ 3767529 w 5890489"/>
                <a:gd name="connsiteY90" fmla="*/ 6488707 h 6578438"/>
                <a:gd name="connsiteX91" fmla="*/ 3801845 w 5890489"/>
                <a:gd name="connsiteY91" fmla="*/ 6484057 h 6578438"/>
                <a:gd name="connsiteX92" fmla="*/ 3835895 w 5890489"/>
                <a:gd name="connsiteY92" fmla="*/ 6478116 h 6578438"/>
                <a:gd name="connsiteX93" fmla="*/ 4364801 w 5890489"/>
                <a:gd name="connsiteY93" fmla="*/ 6308517 h 6578438"/>
                <a:gd name="connsiteX94" fmla="*/ 4861379 w 5890489"/>
                <a:gd name="connsiteY94" fmla="*/ 6000576 h 6578438"/>
                <a:gd name="connsiteX95" fmla="*/ 5341263 w 5890489"/>
                <a:gd name="connsiteY95" fmla="*/ 5605834 h 6578438"/>
                <a:gd name="connsiteX96" fmla="*/ 5587301 w 5890489"/>
                <a:gd name="connsiteY96" fmla="*/ 5390379 h 6578438"/>
                <a:gd name="connsiteX97" fmla="*/ 5849105 w 5890489"/>
                <a:gd name="connsiteY97" fmla="*/ 5176344 h 6578438"/>
                <a:gd name="connsiteX98" fmla="*/ 5890489 w 5890489"/>
                <a:gd name="connsiteY98" fmla="*/ 5145260 h 6578438"/>
                <a:gd name="connsiteX99" fmla="*/ 5890489 w 5890489"/>
                <a:gd name="connsiteY99" fmla="*/ 5995323 h 6578438"/>
                <a:gd name="connsiteX100" fmla="*/ 5811477 w 5890489"/>
                <a:gd name="connsiteY100" fmla="*/ 6077819 h 6578438"/>
                <a:gd name="connsiteX101" fmla="*/ 5301384 w 5890489"/>
                <a:gd name="connsiteY101" fmla="*/ 6542958 h 6578438"/>
                <a:gd name="connsiteX102" fmla="*/ 5252008 w 5890489"/>
                <a:gd name="connsiteY102" fmla="*/ 6578438 h 6578438"/>
                <a:gd name="connsiteX103" fmla="*/ 1653730 w 5890489"/>
                <a:gd name="connsiteY103" fmla="*/ 6578438 h 6578438"/>
                <a:gd name="connsiteX104" fmla="*/ 1549768 w 5890489"/>
                <a:gd name="connsiteY104" fmla="*/ 6488821 h 6578438"/>
                <a:gd name="connsiteX105" fmla="*/ 1298282 w 5890489"/>
                <a:gd name="connsiteY105" fmla="*/ 6243932 h 6578438"/>
                <a:gd name="connsiteX106" fmla="*/ 1237999 w 5890489"/>
                <a:gd name="connsiteY106" fmla="*/ 6181671 h 6578438"/>
                <a:gd name="connsiteX107" fmla="*/ 1179967 w 5890489"/>
                <a:gd name="connsiteY107" fmla="*/ 6117862 h 6578438"/>
                <a:gd name="connsiteX108" fmla="*/ 1121936 w 5890489"/>
                <a:gd name="connsiteY108" fmla="*/ 6054569 h 6578438"/>
                <a:gd name="connsiteX109" fmla="*/ 1065628 w 5890489"/>
                <a:gd name="connsiteY109" fmla="*/ 5990243 h 6578438"/>
                <a:gd name="connsiteX110" fmla="*/ 954335 w 5890489"/>
                <a:gd name="connsiteY110" fmla="*/ 5861460 h 6578438"/>
                <a:gd name="connsiteX111" fmla="*/ 898953 w 5890489"/>
                <a:gd name="connsiteY111" fmla="*/ 5797393 h 6578438"/>
                <a:gd name="connsiteX112" fmla="*/ 842908 w 5890489"/>
                <a:gd name="connsiteY112" fmla="*/ 5733582 h 6578438"/>
                <a:gd name="connsiteX113" fmla="*/ 622442 w 5890489"/>
                <a:gd name="connsiteY113" fmla="*/ 5471884 h 6578438"/>
                <a:gd name="connsiteX114" fmla="*/ 425559 w 5890489"/>
                <a:gd name="connsiteY114" fmla="*/ 5190036 h 6578438"/>
                <a:gd name="connsiteX115" fmla="*/ 123877 w 5890489"/>
                <a:gd name="connsiteY115" fmla="*/ 4564210 h 6578438"/>
                <a:gd name="connsiteX116" fmla="*/ 130 w 5890489"/>
                <a:gd name="connsiteY116" fmla="*/ 3865530 h 6578438"/>
                <a:gd name="connsiteX117" fmla="*/ 30602 w 5890489"/>
                <a:gd name="connsiteY117" fmla="*/ 3505793 h 6578438"/>
                <a:gd name="connsiteX118" fmla="*/ 126924 w 5890489"/>
                <a:gd name="connsiteY118" fmla="*/ 3157164 h 6578438"/>
                <a:gd name="connsiteX119" fmla="*/ 334803 w 5890489"/>
                <a:gd name="connsiteY119" fmla="*/ 2560530 h 6578438"/>
                <a:gd name="connsiteX120" fmla="*/ 381176 w 5890489"/>
                <a:gd name="connsiteY120" fmla="*/ 2409144 h 6578438"/>
                <a:gd name="connsiteX121" fmla="*/ 425825 w 5890489"/>
                <a:gd name="connsiteY121" fmla="*/ 2255819 h 6578438"/>
                <a:gd name="connsiteX122" fmla="*/ 470210 w 5890489"/>
                <a:gd name="connsiteY122" fmla="*/ 2099523 h 6578438"/>
                <a:gd name="connsiteX123" fmla="*/ 492998 w 5890489"/>
                <a:gd name="connsiteY123" fmla="*/ 2020213 h 6578438"/>
                <a:gd name="connsiteX124" fmla="*/ 517509 w 5890489"/>
                <a:gd name="connsiteY124" fmla="*/ 1939224 h 6578438"/>
                <a:gd name="connsiteX125" fmla="*/ 544007 w 5890489"/>
                <a:gd name="connsiteY125" fmla="*/ 1857201 h 6578438"/>
                <a:gd name="connsiteX126" fmla="*/ 573288 w 5890489"/>
                <a:gd name="connsiteY126" fmla="*/ 1774274 h 6578438"/>
                <a:gd name="connsiteX127" fmla="*/ 606146 w 5890489"/>
                <a:gd name="connsiteY127" fmla="*/ 1690832 h 6578438"/>
                <a:gd name="connsiteX128" fmla="*/ 644569 w 5890489"/>
                <a:gd name="connsiteY128" fmla="*/ 1607775 h 6578438"/>
                <a:gd name="connsiteX129" fmla="*/ 837874 w 5890489"/>
                <a:gd name="connsiteY129" fmla="*/ 1297638 h 6578438"/>
                <a:gd name="connsiteX130" fmla="*/ 1069602 w 5890489"/>
                <a:gd name="connsiteY130" fmla="*/ 1032194 h 6578438"/>
                <a:gd name="connsiteX131" fmla="*/ 1130548 w 5890489"/>
                <a:gd name="connsiteY131" fmla="*/ 970839 h 6578438"/>
                <a:gd name="connsiteX132" fmla="*/ 1192024 w 5890489"/>
                <a:gd name="connsiteY132" fmla="*/ 910129 h 6578438"/>
                <a:gd name="connsiteX133" fmla="*/ 1255356 w 5890489"/>
                <a:gd name="connsiteY133" fmla="*/ 850841 h 6578438"/>
                <a:gd name="connsiteX134" fmla="*/ 1319614 w 5890489"/>
                <a:gd name="connsiteY134" fmla="*/ 792068 h 6578438"/>
                <a:gd name="connsiteX135" fmla="*/ 1385728 w 5890489"/>
                <a:gd name="connsiteY135" fmla="*/ 734975 h 6578438"/>
                <a:gd name="connsiteX136" fmla="*/ 1452768 w 5890489"/>
                <a:gd name="connsiteY136" fmla="*/ 678528 h 6578438"/>
                <a:gd name="connsiteX137" fmla="*/ 1469594 w 5890489"/>
                <a:gd name="connsiteY137" fmla="*/ 664449 h 6578438"/>
                <a:gd name="connsiteX138" fmla="*/ 1487083 w 5890489"/>
                <a:gd name="connsiteY138" fmla="*/ 651015 h 6578438"/>
                <a:gd name="connsiteX139" fmla="*/ 1522193 w 5890489"/>
                <a:gd name="connsiteY139" fmla="*/ 624277 h 6578438"/>
                <a:gd name="connsiteX140" fmla="*/ 1592415 w 5890489"/>
                <a:gd name="connsiteY140" fmla="*/ 570671 h 6578438"/>
                <a:gd name="connsiteX141" fmla="*/ 1738287 w 5890489"/>
                <a:gd name="connsiteY141" fmla="*/ 469402 h 6578438"/>
                <a:gd name="connsiteX142" fmla="*/ 1890918 w 5890489"/>
                <a:gd name="connsiteY142" fmla="*/ 376530 h 6578438"/>
                <a:gd name="connsiteX143" fmla="*/ 2555363 w 5890489"/>
                <a:gd name="connsiteY143" fmla="*/ 105274 h 6578438"/>
                <a:gd name="connsiteX144" fmla="*/ 3259291 w 5890489"/>
                <a:gd name="connsiteY144" fmla="*/ 3229 h 6578438"/>
                <a:gd name="connsiteX145" fmla="*/ 3347265 w 5890489"/>
                <a:gd name="connsiteY145" fmla="*/ 903 h 6578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</a:cxnLst>
              <a:rect l="l" t="t" r="r" b="b"/>
              <a:pathLst>
                <a:path w="5890489" h="6578438">
                  <a:moveTo>
                    <a:pt x="3391253" y="0"/>
                  </a:moveTo>
                  <a:lnTo>
                    <a:pt x="3434974" y="646"/>
                  </a:lnTo>
                  <a:lnTo>
                    <a:pt x="3522419" y="2712"/>
                  </a:lnTo>
                  <a:cubicBezTo>
                    <a:pt x="3551567" y="3488"/>
                    <a:pt x="3580451" y="3746"/>
                    <a:pt x="3610261" y="6458"/>
                  </a:cubicBezTo>
                  <a:cubicBezTo>
                    <a:pt x="3669353" y="10850"/>
                    <a:pt x="3728179" y="14337"/>
                    <a:pt x="3786872" y="20667"/>
                  </a:cubicBezTo>
                  <a:lnTo>
                    <a:pt x="3962291" y="43530"/>
                  </a:lnTo>
                  <a:lnTo>
                    <a:pt x="4135855" y="75176"/>
                  </a:lnTo>
                  <a:cubicBezTo>
                    <a:pt x="4193224" y="87836"/>
                    <a:pt x="4250328" y="101398"/>
                    <a:pt x="4307299" y="114315"/>
                  </a:cubicBezTo>
                  <a:cubicBezTo>
                    <a:pt x="4364139" y="128394"/>
                    <a:pt x="4420050" y="145575"/>
                    <a:pt x="4476358" y="160816"/>
                  </a:cubicBezTo>
                  <a:cubicBezTo>
                    <a:pt x="4504580" y="167921"/>
                    <a:pt x="4532138" y="177995"/>
                    <a:pt x="4559829" y="186779"/>
                  </a:cubicBezTo>
                  <a:lnTo>
                    <a:pt x="4642901" y="213648"/>
                  </a:lnTo>
                  <a:cubicBezTo>
                    <a:pt x="4863234" y="288307"/>
                    <a:pt x="5076414" y="379371"/>
                    <a:pt x="5280847" y="485936"/>
                  </a:cubicBezTo>
                  <a:cubicBezTo>
                    <a:pt x="5485018" y="592631"/>
                    <a:pt x="5681768" y="713145"/>
                    <a:pt x="5865400" y="851099"/>
                  </a:cubicBezTo>
                  <a:lnTo>
                    <a:pt x="5890489" y="870950"/>
                  </a:lnTo>
                  <a:lnTo>
                    <a:pt x="5890489" y="1321814"/>
                  </a:lnTo>
                  <a:lnTo>
                    <a:pt x="5887395" y="1318952"/>
                  </a:lnTo>
                  <a:lnTo>
                    <a:pt x="5830291" y="1265992"/>
                  </a:lnTo>
                  <a:lnTo>
                    <a:pt x="5815981" y="1252687"/>
                  </a:lnTo>
                  <a:lnTo>
                    <a:pt x="5801142" y="1240158"/>
                  </a:lnTo>
                  <a:lnTo>
                    <a:pt x="5771464" y="1214969"/>
                  </a:lnTo>
                  <a:cubicBezTo>
                    <a:pt x="5731849" y="1181385"/>
                    <a:pt x="5692897" y="1146896"/>
                    <a:pt x="5651030" y="1115767"/>
                  </a:cubicBezTo>
                  <a:cubicBezTo>
                    <a:pt x="5487534" y="986985"/>
                    <a:pt x="5311321" y="872542"/>
                    <a:pt x="5123183" y="780443"/>
                  </a:cubicBezTo>
                  <a:cubicBezTo>
                    <a:pt x="4935309" y="688087"/>
                    <a:pt x="4737102" y="616398"/>
                    <a:pt x="4533860" y="567701"/>
                  </a:cubicBezTo>
                  <a:lnTo>
                    <a:pt x="4457281" y="550780"/>
                  </a:lnTo>
                  <a:cubicBezTo>
                    <a:pt x="4431709" y="545484"/>
                    <a:pt x="4406536" y="538896"/>
                    <a:pt x="4380568" y="535279"/>
                  </a:cubicBezTo>
                  <a:lnTo>
                    <a:pt x="4303325" y="522879"/>
                  </a:lnTo>
                  <a:lnTo>
                    <a:pt x="4264769" y="516679"/>
                  </a:lnTo>
                  <a:cubicBezTo>
                    <a:pt x="4251918" y="514612"/>
                    <a:pt x="4239067" y="512415"/>
                    <a:pt x="4226082" y="511253"/>
                  </a:cubicBezTo>
                  <a:cubicBezTo>
                    <a:pt x="4174145" y="505829"/>
                    <a:pt x="4122606" y="499498"/>
                    <a:pt x="4070934" y="494848"/>
                  </a:cubicBezTo>
                  <a:lnTo>
                    <a:pt x="3915521" y="486065"/>
                  </a:lnTo>
                  <a:lnTo>
                    <a:pt x="3760241" y="484257"/>
                  </a:lnTo>
                  <a:cubicBezTo>
                    <a:pt x="3734405" y="483869"/>
                    <a:pt x="3708571" y="485936"/>
                    <a:pt x="3682734" y="486581"/>
                  </a:cubicBezTo>
                  <a:lnTo>
                    <a:pt x="3605491" y="488907"/>
                  </a:lnTo>
                  <a:cubicBezTo>
                    <a:pt x="3579921" y="489165"/>
                    <a:pt x="3553555" y="491490"/>
                    <a:pt x="3527454" y="493169"/>
                  </a:cubicBezTo>
                  <a:lnTo>
                    <a:pt x="3449151" y="498336"/>
                  </a:lnTo>
                  <a:lnTo>
                    <a:pt x="3410067" y="500532"/>
                  </a:lnTo>
                  <a:lnTo>
                    <a:pt x="3371246" y="504279"/>
                  </a:lnTo>
                  <a:cubicBezTo>
                    <a:pt x="3345410" y="506862"/>
                    <a:pt x="3319575" y="509315"/>
                    <a:pt x="3293739" y="511512"/>
                  </a:cubicBezTo>
                  <a:cubicBezTo>
                    <a:pt x="3087450" y="531662"/>
                    <a:pt x="2885531" y="563180"/>
                    <a:pt x="2689445" y="610198"/>
                  </a:cubicBezTo>
                  <a:cubicBezTo>
                    <a:pt x="2493357" y="657344"/>
                    <a:pt x="2302303" y="719088"/>
                    <a:pt x="2117875" y="800335"/>
                  </a:cubicBezTo>
                  <a:cubicBezTo>
                    <a:pt x="2072298" y="821648"/>
                    <a:pt x="2026854" y="843606"/>
                    <a:pt x="1981276" y="865566"/>
                  </a:cubicBezTo>
                  <a:cubicBezTo>
                    <a:pt x="1937025" y="889978"/>
                    <a:pt x="1891978" y="913229"/>
                    <a:pt x="1847991" y="938676"/>
                  </a:cubicBezTo>
                  <a:lnTo>
                    <a:pt x="1783069" y="978718"/>
                  </a:lnTo>
                  <a:lnTo>
                    <a:pt x="1750609" y="998869"/>
                  </a:lnTo>
                  <a:lnTo>
                    <a:pt x="1734312" y="1008945"/>
                  </a:lnTo>
                  <a:lnTo>
                    <a:pt x="1718547" y="1019924"/>
                  </a:lnTo>
                  <a:lnTo>
                    <a:pt x="1655481" y="1063582"/>
                  </a:lnTo>
                  <a:cubicBezTo>
                    <a:pt x="1634414" y="1078178"/>
                    <a:pt x="1612950" y="1092259"/>
                    <a:pt x="1593077" y="1108664"/>
                  </a:cubicBezTo>
                  <a:lnTo>
                    <a:pt x="1532263" y="1156197"/>
                  </a:lnTo>
                  <a:cubicBezTo>
                    <a:pt x="1511992" y="1172085"/>
                    <a:pt x="1491587" y="1187844"/>
                    <a:pt x="1472509" y="1205152"/>
                  </a:cubicBezTo>
                  <a:lnTo>
                    <a:pt x="1414212" y="1256175"/>
                  </a:lnTo>
                  <a:cubicBezTo>
                    <a:pt x="1395001" y="1273354"/>
                    <a:pt x="1375127" y="1290147"/>
                    <a:pt x="1357242" y="1308359"/>
                  </a:cubicBezTo>
                  <a:cubicBezTo>
                    <a:pt x="1283178" y="1379532"/>
                    <a:pt x="1212163" y="1452513"/>
                    <a:pt x="1153072" y="1529498"/>
                  </a:cubicBezTo>
                  <a:cubicBezTo>
                    <a:pt x="1090933" y="1605578"/>
                    <a:pt x="1043501" y="1685794"/>
                    <a:pt x="1002694" y="1770658"/>
                  </a:cubicBezTo>
                  <a:lnTo>
                    <a:pt x="974076" y="1835371"/>
                  </a:lnTo>
                  <a:lnTo>
                    <a:pt x="949564" y="1903573"/>
                  </a:lnTo>
                  <a:cubicBezTo>
                    <a:pt x="940820" y="1925661"/>
                    <a:pt x="934593" y="1950719"/>
                    <a:pt x="927173" y="1974229"/>
                  </a:cubicBezTo>
                  <a:cubicBezTo>
                    <a:pt x="920019" y="1998254"/>
                    <a:pt x="912468" y="2021504"/>
                    <a:pt x="906107" y="2046952"/>
                  </a:cubicBezTo>
                  <a:cubicBezTo>
                    <a:pt x="853906" y="2245614"/>
                    <a:pt x="809918" y="2463136"/>
                    <a:pt x="751092" y="2676266"/>
                  </a:cubicBezTo>
                  <a:cubicBezTo>
                    <a:pt x="693458" y="2889912"/>
                    <a:pt x="624166" y="3100976"/>
                    <a:pt x="547189" y="3308422"/>
                  </a:cubicBezTo>
                  <a:cubicBezTo>
                    <a:pt x="479617" y="3487580"/>
                    <a:pt x="444109" y="3675523"/>
                    <a:pt x="441195" y="3866306"/>
                  </a:cubicBezTo>
                  <a:cubicBezTo>
                    <a:pt x="438014" y="4057089"/>
                    <a:pt x="469282" y="4250456"/>
                    <a:pt x="527182" y="4439174"/>
                  </a:cubicBezTo>
                  <a:cubicBezTo>
                    <a:pt x="584815" y="4628278"/>
                    <a:pt x="671067" y="4811828"/>
                    <a:pt x="775073" y="4987240"/>
                  </a:cubicBezTo>
                  <a:cubicBezTo>
                    <a:pt x="827009" y="5075075"/>
                    <a:pt x="884246" y="5160327"/>
                    <a:pt x="943206" y="5244933"/>
                  </a:cubicBezTo>
                  <a:cubicBezTo>
                    <a:pt x="1002296" y="5329411"/>
                    <a:pt x="1064964" y="5412337"/>
                    <a:pt x="1133728" y="5490356"/>
                  </a:cubicBezTo>
                  <a:cubicBezTo>
                    <a:pt x="1203949" y="5567728"/>
                    <a:pt x="1279337" y="5642259"/>
                    <a:pt x="1359626" y="5709815"/>
                  </a:cubicBezTo>
                  <a:cubicBezTo>
                    <a:pt x="1398711" y="5744949"/>
                    <a:pt x="1439916" y="5777241"/>
                    <a:pt x="1481254" y="5809146"/>
                  </a:cubicBezTo>
                  <a:cubicBezTo>
                    <a:pt x="1501922" y="5825163"/>
                    <a:pt x="1522325" y="5841309"/>
                    <a:pt x="1543260" y="5856940"/>
                  </a:cubicBezTo>
                  <a:cubicBezTo>
                    <a:pt x="1564591" y="5871923"/>
                    <a:pt x="1585921" y="5886777"/>
                    <a:pt x="1607518" y="5901374"/>
                  </a:cubicBezTo>
                  <a:cubicBezTo>
                    <a:pt x="1778565" y="6019693"/>
                    <a:pt x="1961271" y="6115924"/>
                    <a:pt x="2145566" y="6193814"/>
                  </a:cubicBezTo>
                  <a:lnTo>
                    <a:pt x="2214991" y="6221844"/>
                  </a:lnTo>
                  <a:lnTo>
                    <a:pt x="2249307" y="6236182"/>
                  </a:lnTo>
                  <a:cubicBezTo>
                    <a:pt x="2260702" y="6241089"/>
                    <a:pt x="2272625" y="6244577"/>
                    <a:pt x="2284285" y="6248711"/>
                  </a:cubicBezTo>
                  <a:lnTo>
                    <a:pt x="2354241" y="6273124"/>
                  </a:lnTo>
                  <a:cubicBezTo>
                    <a:pt x="2360070" y="6275190"/>
                    <a:pt x="2365899" y="6277128"/>
                    <a:pt x="2371597" y="6279324"/>
                  </a:cubicBezTo>
                  <a:cubicBezTo>
                    <a:pt x="2377161" y="6281778"/>
                    <a:pt x="2382329" y="6285007"/>
                    <a:pt x="2387894" y="6287719"/>
                  </a:cubicBezTo>
                  <a:cubicBezTo>
                    <a:pt x="2398757" y="6293274"/>
                    <a:pt x="2410153" y="6297666"/>
                    <a:pt x="2421414" y="6302186"/>
                  </a:cubicBezTo>
                  <a:lnTo>
                    <a:pt x="2489117" y="6329441"/>
                  </a:lnTo>
                  <a:lnTo>
                    <a:pt x="2522902" y="6343134"/>
                  </a:lnTo>
                  <a:cubicBezTo>
                    <a:pt x="2534165" y="6347654"/>
                    <a:pt x="2545294" y="6352563"/>
                    <a:pt x="2556953" y="6356051"/>
                  </a:cubicBezTo>
                  <a:lnTo>
                    <a:pt x="2695009" y="6401905"/>
                  </a:lnTo>
                  <a:cubicBezTo>
                    <a:pt x="2880895" y="6457190"/>
                    <a:pt x="3073141" y="6489095"/>
                    <a:pt x="3268035" y="6501238"/>
                  </a:cubicBezTo>
                  <a:cubicBezTo>
                    <a:pt x="3292413" y="6502659"/>
                    <a:pt x="3316527" y="6505629"/>
                    <a:pt x="3341038" y="6506145"/>
                  </a:cubicBezTo>
                  <a:lnTo>
                    <a:pt x="3414703" y="6507050"/>
                  </a:lnTo>
                  <a:lnTo>
                    <a:pt x="3488237" y="6508212"/>
                  </a:lnTo>
                  <a:cubicBezTo>
                    <a:pt x="3500690" y="6508729"/>
                    <a:pt x="3512483" y="6508471"/>
                    <a:pt x="3524142" y="6507955"/>
                  </a:cubicBezTo>
                  <a:lnTo>
                    <a:pt x="3559252" y="6506921"/>
                  </a:lnTo>
                  <a:cubicBezTo>
                    <a:pt x="3582835" y="6506792"/>
                    <a:pt x="3605889" y="6504467"/>
                    <a:pt x="3629207" y="6503045"/>
                  </a:cubicBezTo>
                  <a:cubicBezTo>
                    <a:pt x="3652526" y="6502012"/>
                    <a:pt x="3675579" y="6499171"/>
                    <a:pt x="3698633" y="6496845"/>
                  </a:cubicBezTo>
                  <a:cubicBezTo>
                    <a:pt x="3710160" y="6495683"/>
                    <a:pt x="3721819" y="6494907"/>
                    <a:pt x="3733213" y="6493357"/>
                  </a:cubicBezTo>
                  <a:lnTo>
                    <a:pt x="3767529" y="6488707"/>
                  </a:lnTo>
                  <a:lnTo>
                    <a:pt x="3801845" y="6484057"/>
                  </a:lnTo>
                  <a:lnTo>
                    <a:pt x="3835895" y="6478116"/>
                  </a:lnTo>
                  <a:cubicBezTo>
                    <a:pt x="4017673" y="6446727"/>
                    <a:pt x="4194152" y="6390281"/>
                    <a:pt x="4364801" y="6308517"/>
                  </a:cubicBezTo>
                  <a:cubicBezTo>
                    <a:pt x="4535583" y="6227139"/>
                    <a:pt x="4700138" y="6120962"/>
                    <a:pt x="4861379" y="6000576"/>
                  </a:cubicBezTo>
                  <a:cubicBezTo>
                    <a:pt x="5022621" y="5879931"/>
                    <a:pt x="5180684" y="5745337"/>
                    <a:pt x="5341263" y="5605834"/>
                  </a:cubicBezTo>
                  <a:lnTo>
                    <a:pt x="5587301" y="5390379"/>
                  </a:lnTo>
                  <a:cubicBezTo>
                    <a:pt x="5674216" y="5315718"/>
                    <a:pt x="5761527" y="5244416"/>
                    <a:pt x="5849105" y="5176344"/>
                  </a:cubicBezTo>
                  <a:lnTo>
                    <a:pt x="5890489" y="5145260"/>
                  </a:lnTo>
                  <a:lnTo>
                    <a:pt x="5890489" y="5995323"/>
                  </a:lnTo>
                  <a:lnTo>
                    <a:pt x="5811477" y="6077819"/>
                  </a:lnTo>
                  <a:cubicBezTo>
                    <a:pt x="5654739" y="6238377"/>
                    <a:pt x="5487138" y="6396093"/>
                    <a:pt x="5301384" y="6542958"/>
                  </a:cubicBezTo>
                  <a:lnTo>
                    <a:pt x="5252008" y="6578438"/>
                  </a:lnTo>
                  <a:lnTo>
                    <a:pt x="1653730" y="6578438"/>
                  </a:lnTo>
                  <a:lnTo>
                    <a:pt x="1549768" y="6488821"/>
                  </a:lnTo>
                  <a:cubicBezTo>
                    <a:pt x="1461976" y="6409495"/>
                    <a:pt x="1378573" y="6327182"/>
                    <a:pt x="1298282" y="6243932"/>
                  </a:cubicBezTo>
                  <a:cubicBezTo>
                    <a:pt x="1278277" y="6223006"/>
                    <a:pt x="1258138" y="6202210"/>
                    <a:pt x="1237999" y="6181671"/>
                  </a:cubicBezTo>
                  <a:lnTo>
                    <a:pt x="1179967" y="6117862"/>
                  </a:lnTo>
                  <a:lnTo>
                    <a:pt x="1121936" y="6054569"/>
                  </a:lnTo>
                  <a:cubicBezTo>
                    <a:pt x="1102328" y="6033644"/>
                    <a:pt x="1084573" y="6011427"/>
                    <a:pt x="1065628" y="5990243"/>
                  </a:cubicBezTo>
                  <a:cubicBezTo>
                    <a:pt x="1028662" y="5947099"/>
                    <a:pt x="990239" y="5904991"/>
                    <a:pt x="954335" y="5861460"/>
                  </a:cubicBezTo>
                  <a:cubicBezTo>
                    <a:pt x="936050" y="5840018"/>
                    <a:pt x="917634" y="5818446"/>
                    <a:pt x="898953" y="5797393"/>
                  </a:cubicBezTo>
                  <a:cubicBezTo>
                    <a:pt x="880404" y="5776208"/>
                    <a:pt x="861325" y="5755412"/>
                    <a:pt x="842908" y="5733582"/>
                  </a:cubicBezTo>
                  <a:cubicBezTo>
                    <a:pt x="767919" y="5647942"/>
                    <a:pt x="693061" y="5561786"/>
                    <a:pt x="622442" y="5471884"/>
                  </a:cubicBezTo>
                  <a:cubicBezTo>
                    <a:pt x="551559" y="5382112"/>
                    <a:pt x="486639" y="5287430"/>
                    <a:pt x="425559" y="5190036"/>
                  </a:cubicBezTo>
                  <a:cubicBezTo>
                    <a:pt x="303668" y="4994990"/>
                    <a:pt x="200193" y="4786123"/>
                    <a:pt x="123877" y="4564210"/>
                  </a:cubicBezTo>
                  <a:cubicBezTo>
                    <a:pt x="47694" y="4342555"/>
                    <a:pt x="2249" y="4106045"/>
                    <a:pt x="130" y="3865530"/>
                  </a:cubicBezTo>
                  <a:cubicBezTo>
                    <a:pt x="-1328" y="3745403"/>
                    <a:pt x="9537" y="3624629"/>
                    <a:pt x="30602" y="3505793"/>
                  </a:cubicBezTo>
                  <a:cubicBezTo>
                    <a:pt x="51802" y="3386828"/>
                    <a:pt x="84659" y="3270059"/>
                    <a:pt x="126924" y="3157164"/>
                  </a:cubicBezTo>
                  <a:cubicBezTo>
                    <a:pt x="200457" y="2959276"/>
                    <a:pt x="271737" y="2761388"/>
                    <a:pt x="334803" y="2560530"/>
                  </a:cubicBezTo>
                  <a:lnTo>
                    <a:pt x="381176" y="2409144"/>
                  </a:lnTo>
                  <a:lnTo>
                    <a:pt x="425825" y="2255819"/>
                  </a:lnTo>
                  <a:lnTo>
                    <a:pt x="470210" y="2099523"/>
                  </a:lnTo>
                  <a:lnTo>
                    <a:pt x="492998" y="2020213"/>
                  </a:lnTo>
                  <a:lnTo>
                    <a:pt x="517509" y="1939224"/>
                  </a:lnTo>
                  <a:cubicBezTo>
                    <a:pt x="525061" y="1912485"/>
                    <a:pt x="534866" y="1884586"/>
                    <a:pt x="544007" y="1857201"/>
                  </a:cubicBezTo>
                  <a:cubicBezTo>
                    <a:pt x="553680" y="1829559"/>
                    <a:pt x="561496" y="1802304"/>
                    <a:pt x="573288" y="1774274"/>
                  </a:cubicBezTo>
                  <a:lnTo>
                    <a:pt x="606146" y="1690832"/>
                  </a:lnTo>
                  <a:cubicBezTo>
                    <a:pt x="618467" y="1663060"/>
                    <a:pt x="631716" y="1635417"/>
                    <a:pt x="644569" y="1607775"/>
                  </a:cubicBezTo>
                  <a:cubicBezTo>
                    <a:pt x="698625" y="1498368"/>
                    <a:pt x="763413" y="1391287"/>
                    <a:pt x="837874" y="1297638"/>
                  </a:cubicBezTo>
                  <a:cubicBezTo>
                    <a:pt x="910348" y="1201278"/>
                    <a:pt x="990107" y="1115897"/>
                    <a:pt x="1069602" y="1032194"/>
                  </a:cubicBezTo>
                  <a:cubicBezTo>
                    <a:pt x="1089079" y="1010624"/>
                    <a:pt x="1110012" y="990990"/>
                    <a:pt x="1130548" y="970839"/>
                  </a:cubicBezTo>
                  <a:lnTo>
                    <a:pt x="1192024" y="910129"/>
                  </a:lnTo>
                  <a:cubicBezTo>
                    <a:pt x="1212031" y="889462"/>
                    <a:pt x="1234024" y="870475"/>
                    <a:pt x="1255356" y="850841"/>
                  </a:cubicBezTo>
                  <a:lnTo>
                    <a:pt x="1319614" y="792068"/>
                  </a:lnTo>
                  <a:cubicBezTo>
                    <a:pt x="1340680" y="772176"/>
                    <a:pt x="1363469" y="753834"/>
                    <a:pt x="1385728" y="734975"/>
                  </a:cubicBezTo>
                  <a:lnTo>
                    <a:pt x="1452768" y="678528"/>
                  </a:lnTo>
                  <a:lnTo>
                    <a:pt x="1469594" y="664449"/>
                  </a:lnTo>
                  <a:lnTo>
                    <a:pt x="1487083" y="651015"/>
                  </a:lnTo>
                  <a:lnTo>
                    <a:pt x="1522193" y="624277"/>
                  </a:lnTo>
                  <a:lnTo>
                    <a:pt x="1592415" y="570671"/>
                  </a:lnTo>
                  <a:cubicBezTo>
                    <a:pt x="1640110" y="535925"/>
                    <a:pt x="1689531" y="503245"/>
                    <a:pt x="1738287" y="469402"/>
                  </a:cubicBezTo>
                  <a:cubicBezTo>
                    <a:pt x="1788634" y="438015"/>
                    <a:pt x="1839643" y="407013"/>
                    <a:pt x="1890918" y="376530"/>
                  </a:cubicBezTo>
                  <a:cubicBezTo>
                    <a:pt x="2098400" y="258209"/>
                    <a:pt x="2323503" y="166241"/>
                    <a:pt x="2555363" y="105274"/>
                  </a:cubicBezTo>
                  <a:cubicBezTo>
                    <a:pt x="2787223" y="44047"/>
                    <a:pt x="3024516" y="12013"/>
                    <a:pt x="3259291" y="3229"/>
                  </a:cubicBezTo>
                  <a:lnTo>
                    <a:pt x="3347265" y="903"/>
                  </a:ln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17106C81-A3F0-4DA0-9368-6BBCDB9648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5999" y="52997"/>
              <a:ext cx="6093363" cy="6805004"/>
            </a:xfrm>
            <a:custGeom>
              <a:avLst/>
              <a:gdLst>
                <a:gd name="connsiteX0" fmla="*/ 3517682 w 5890491"/>
                <a:gd name="connsiteY0" fmla="*/ 0 h 6578439"/>
                <a:gd name="connsiteX1" fmla="*/ 5849513 w 5890491"/>
                <a:gd name="connsiteY1" fmla="*/ 841730 h 6578439"/>
                <a:gd name="connsiteX2" fmla="*/ 5890491 w 5890491"/>
                <a:gd name="connsiteY2" fmla="*/ 879061 h 6578439"/>
                <a:gd name="connsiteX3" fmla="*/ 5890491 w 5890491"/>
                <a:gd name="connsiteY3" fmla="*/ 2034114 h 6578439"/>
                <a:gd name="connsiteX4" fmla="*/ 5757065 w 5890491"/>
                <a:gd name="connsiteY4" fmla="*/ 1854938 h 6578439"/>
                <a:gd name="connsiteX5" fmla="*/ 5564060 w 5890491"/>
                <a:gd name="connsiteY5" fmla="*/ 1642182 h 6578439"/>
                <a:gd name="connsiteX6" fmla="*/ 3517551 w 5890491"/>
                <a:gd name="connsiteY6" fmla="*/ 790012 h 6578439"/>
                <a:gd name="connsiteX7" fmla="*/ 1611552 w 5890491"/>
                <a:gd name="connsiteY7" fmla="*/ 1543282 h 6578439"/>
                <a:gd name="connsiteX8" fmla="*/ 1340656 w 5890491"/>
                <a:gd name="connsiteY8" fmla="*/ 1897925 h 6578439"/>
                <a:gd name="connsiteX9" fmla="*/ 1201705 w 5890491"/>
                <a:gd name="connsiteY9" fmla="*/ 2361213 h 6578439"/>
                <a:gd name="connsiteX10" fmla="*/ 852705 w 5890491"/>
                <a:gd name="connsiteY10" fmla="*/ 3529176 h 6578439"/>
                <a:gd name="connsiteX11" fmla="*/ 863863 w 5890491"/>
                <a:gd name="connsiteY11" fmla="*/ 4437051 h 6578439"/>
                <a:gd name="connsiteX12" fmla="*/ 1413569 w 5890491"/>
                <a:gd name="connsiteY12" fmla="*/ 5357174 h 6578439"/>
                <a:gd name="connsiteX13" fmla="*/ 2339129 w 5890491"/>
                <a:gd name="connsiteY13" fmla="*/ 6143367 h 6578439"/>
                <a:gd name="connsiteX14" fmla="*/ 3439449 w 5890491"/>
                <a:gd name="connsiteY14" fmla="*/ 6420049 h 6578439"/>
                <a:gd name="connsiteX15" fmla="*/ 5251388 w 5890491"/>
                <a:gd name="connsiteY15" fmla="*/ 5349009 h 6578439"/>
                <a:gd name="connsiteX16" fmla="*/ 5657731 w 5890491"/>
                <a:gd name="connsiteY16" fmla="*/ 4959205 h 6578439"/>
                <a:gd name="connsiteX17" fmla="*/ 5836127 w 5890491"/>
                <a:gd name="connsiteY17" fmla="*/ 4792052 h 6578439"/>
                <a:gd name="connsiteX18" fmla="*/ 5890491 w 5890491"/>
                <a:gd name="connsiteY18" fmla="*/ 4738662 h 6578439"/>
                <a:gd name="connsiteX19" fmla="*/ 5890491 w 5890491"/>
                <a:gd name="connsiteY19" fmla="*/ 5821964 h 6578439"/>
                <a:gd name="connsiteX20" fmla="*/ 5802001 w 5890491"/>
                <a:gd name="connsiteY20" fmla="*/ 5907904 h 6578439"/>
                <a:gd name="connsiteX21" fmla="*/ 5294358 w 5890491"/>
                <a:gd name="connsiteY21" fmla="*/ 6397505 h 6578439"/>
                <a:gd name="connsiteX22" fmla="*/ 5077178 w 5890491"/>
                <a:gd name="connsiteY22" fmla="*/ 6578439 h 6578439"/>
                <a:gd name="connsiteX23" fmla="*/ 1567290 w 5890491"/>
                <a:gd name="connsiteY23" fmla="*/ 6578439 h 6578439"/>
                <a:gd name="connsiteX24" fmla="*/ 1508588 w 5890491"/>
                <a:gd name="connsiteY24" fmla="*/ 6535186 h 6578439"/>
                <a:gd name="connsiteX25" fmla="*/ 826498 w 5890491"/>
                <a:gd name="connsiteY25" fmla="*/ 5876034 h 6578439"/>
                <a:gd name="connsiteX26" fmla="*/ 122403 w 5890491"/>
                <a:gd name="connsiteY26" fmla="*/ 3255655 h 6578439"/>
                <a:gd name="connsiteX27" fmla="*/ 1061197 w 5890491"/>
                <a:gd name="connsiteY27" fmla="*/ 984650 h 6578439"/>
                <a:gd name="connsiteX28" fmla="*/ 3517682 w 5890491"/>
                <a:gd name="connsiteY28" fmla="*/ 0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890491" h="6578439">
                  <a:moveTo>
                    <a:pt x="3517682" y="0"/>
                  </a:moveTo>
                  <a:cubicBezTo>
                    <a:pt x="4402017" y="0"/>
                    <a:pt x="5213742" y="315483"/>
                    <a:pt x="5849513" y="841730"/>
                  </a:cubicBezTo>
                  <a:lnTo>
                    <a:pt x="5890491" y="879061"/>
                  </a:lnTo>
                  <a:lnTo>
                    <a:pt x="5890491" y="2034114"/>
                  </a:lnTo>
                  <a:lnTo>
                    <a:pt x="5757065" y="1854938"/>
                  </a:lnTo>
                  <a:cubicBezTo>
                    <a:pt x="5696443" y="1781264"/>
                    <a:pt x="5632076" y="1710299"/>
                    <a:pt x="5564060" y="1642182"/>
                  </a:cubicBezTo>
                  <a:cubicBezTo>
                    <a:pt x="5015393" y="1092636"/>
                    <a:pt x="4288592" y="790012"/>
                    <a:pt x="3517551" y="790012"/>
                  </a:cubicBezTo>
                  <a:cubicBezTo>
                    <a:pt x="2701750" y="790012"/>
                    <a:pt x="2131676" y="1015335"/>
                    <a:pt x="1611552" y="1543282"/>
                  </a:cubicBezTo>
                  <a:cubicBezTo>
                    <a:pt x="1435754" y="1721722"/>
                    <a:pt x="1375945" y="1822729"/>
                    <a:pt x="1340656" y="1897925"/>
                  </a:cubicBezTo>
                  <a:cubicBezTo>
                    <a:pt x="1289148" y="2007623"/>
                    <a:pt x="1252432" y="2155907"/>
                    <a:pt x="1201705" y="2361213"/>
                  </a:cubicBezTo>
                  <a:cubicBezTo>
                    <a:pt x="1133721" y="2635919"/>
                    <a:pt x="1040568" y="3012290"/>
                    <a:pt x="852705" y="3529176"/>
                  </a:cubicBezTo>
                  <a:cubicBezTo>
                    <a:pt x="749952" y="3811784"/>
                    <a:pt x="753584" y="4108747"/>
                    <a:pt x="863863" y="4437051"/>
                  </a:cubicBezTo>
                  <a:cubicBezTo>
                    <a:pt x="964800" y="4737438"/>
                    <a:pt x="1154869" y="5055603"/>
                    <a:pt x="1413569" y="5357174"/>
                  </a:cubicBezTo>
                  <a:cubicBezTo>
                    <a:pt x="1718326" y="5712343"/>
                    <a:pt x="2021008" y="5969404"/>
                    <a:pt x="2339129" y="6143367"/>
                  </a:cubicBezTo>
                  <a:cubicBezTo>
                    <a:pt x="2679565" y="6329577"/>
                    <a:pt x="3039591" y="6420049"/>
                    <a:pt x="3439449" y="6420049"/>
                  </a:cubicBezTo>
                  <a:cubicBezTo>
                    <a:pt x="4142246" y="6420049"/>
                    <a:pt x="4633828" y="5976251"/>
                    <a:pt x="5251388" y="5349009"/>
                  </a:cubicBezTo>
                  <a:cubicBezTo>
                    <a:pt x="5389949" y="5208364"/>
                    <a:pt x="5526047" y="5081677"/>
                    <a:pt x="5657731" y="4959205"/>
                  </a:cubicBezTo>
                  <a:cubicBezTo>
                    <a:pt x="5719520" y="4901722"/>
                    <a:pt x="5779200" y="4846206"/>
                    <a:pt x="5836127" y="4792052"/>
                  </a:cubicBezTo>
                  <a:lnTo>
                    <a:pt x="5890491" y="4738662"/>
                  </a:lnTo>
                  <a:lnTo>
                    <a:pt x="5890491" y="5821964"/>
                  </a:lnTo>
                  <a:lnTo>
                    <a:pt x="5802001" y="5907904"/>
                  </a:lnTo>
                  <a:cubicBezTo>
                    <a:pt x="5634962" y="6077456"/>
                    <a:pt x="5467509" y="6243625"/>
                    <a:pt x="5294358" y="6397505"/>
                  </a:cubicBezTo>
                  <a:lnTo>
                    <a:pt x="5077178" y="6578439"/>
                  </a:lnTo>
                  <a:lnTo>
                    <a:pt x="1567290" y="6578439"/>
                  </a:lnTo>
                  <a:lnTo>
                    <a:pt x="1508588" y="6535186"/>
                  </a:lnTo>
                  <a:cubicBezTo>
                    <a:pt x="1263991" y="6345442"/>
                    <a:pt x="1038054" y="6122666"/>
                    <a:pt x="826498" y="5876034"/>
                  </a:cubicBezTo>
                  <a:cubicBezTo>
                    <a:pt x="261613" y="5217713"/>
                    <a:pt x="-239182" y="4250314"/>
                    <a:pt x="122403" y="3255655"/>
                  </a:cubicBezTo>
                  <a:cubicBezTo>
                    <a:pt x="607497" y="1921629"/>
                    <a:pt x="393040" y="1662857"/>
                    <a:pt x="1061197" y="984650"/>
                  </a:cubicBezTo>
                  <a:cubicBezTo>
                    <a:pt x="1729484" y="306444"/>
                    <a:pt x="2498060" y="0"/>
                    <a:pt x="351768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4B3B35E8-1AF4-4D76-93A5-B0B0884083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0" y="52997"/>
              <a:ext cx="6093362" cy="6805004"/>
            </a:xfrm>
            <a:custGeom>
              <a:avLst/>
              <a:gdLst>
                <a:gd name="connsiteX0" fmla="*/ 5890490 w 5890490"/>
                <a:gd name="connsiteY0" fmla="*/ 5389037 h 6578439"/>
                <a:gd name="connsiteX1" fmla="*/ 5890490 w 5890490"/>
                <a:gd name="connsiteY1" fmla="*/ 5855587 h 6578439"/>
                <a:gd name="connsiteX2" fmla="*/ 5784593 w 5890490"/>
                <a:gd name="connsiteY2" fmla="*/ 5962054 h 6578439"/>
                <a:gd name="connsiteX3" fmla="*/ 5663414 w 5890490"/>
                <a:gd name="connsiteY3" fmla="*/ 6082564 h 6578439"/>
                <a:gd name="connsiteX4" fmla="*/ 5147099 w 5890490"/>
                <a:gd name="connsiteY4" fmla="*/ 6547726 h 6578439"/>
                <a:gd name="connsiteX5" fmla="*/ 5105015 w 5890490"/>
                <a:gd name="connsiteY5" fmla="*/ 6578439 h 6578439"/>
                <a:gd name="connsiteX6" fmla="*/ 4385601 w 5890490"/>
                <a:gd name="connsiteY6" fmla="*/ 6578439 h 6578439"/>
                <a:gd name="connsiteX7" fmla="*/ 4507252 w 5890490"/>
                <a:gd name="connsiteY7" fmla="*/ 6515968 h 6578439"/>
                <a:gd name="connsiteX8" fmla="*/ 4909330 w 5890490"/>
                <a:gd name="connsiteY8" fmla="*/ 6253453 h 6578439"/>
                <a:gd name="connsiteX9" fmla="*/ 5411374 w 5890490"/>
                <a:gd name="connsiteY9" fmla="*/ 5828544 h 6578439"/>
                <a:gd name="connsiteX10" fmla="*/ 5533570 w 5890490"/>
                <a:gd name="connsiteY10" fmla="*/ 5714534 h 6578439"/>
                <a:gd name="connsiteX11" fmla="*/ 5657425 w 5890490"/>
                <a:gd name="connsiteY11" fmla="*/ 5597650 h 6578439"/>
                <a:gd name="connsiteX12" fmla="*/ 3336813 w 5890490"/>
                <a:gd name="connsiteY12" fmla="*/ 499 h 6578439"/>
                <a:gd name="connsiteX13" fmla="*/ 3513674 w 5890490"/>
                <a:gd name="connsiteY13" fmla="*/ 1202 h 6578439"/>
                <a:gd name="connsiteX14" fmla="*/ 3602743 w 5890490"/>
                <a:gd name="connsiteY14" fmla="*/ 4827 h 6578439"/>
                <a:gd name="connsiteX15" fmla="*/ 3647213 w 5890490"/>
                <a:gd name="connsiteY15" fmla="*/ 6703 h 6578439"/>
                <a:gd name="connsiteX16" fmla="*/ 3691684 w 5890490"/>
                <a:gd name="connsiteY16" fmla="*/ 9453 h 6578439"/>
                <a:gd name="connsiteX17" fmla="*/ 3868927 w 5890490"/>
                <a:gd name="connsiteY17" fmla="*/ 27080 h 6578439"/>
                <a:gd name="connsiteX18" fmla="*/ 5200872 w 5890490"/>
                <a:gd name="connsiteY18" fmla="*/ 472240 h 6578439"/>
                <a:gd name="connsiteX19" fmla="*/ 5772711 w 5890490"/>
                <a:gd name="connsiteY19" fmla="*/ 866334 h 6578439"/>
                <a:gd name="connsiteX20" fmla="*/ 5890490 w 5890490"/>
                <a:gd name="connsiteY20" fmla="*/ 972426 h 6578439"/>
                <a:gd name="connsiteX21" fmla="*/ 5890490 w 5890490"/>
                <a:gd name="connsiteY21" fmla="*/ 1158576 h 6578439"/>
                <a:gd name="connsiteX22" fmla="*/ 5676045 w 5890490"/>
                <a:gd name="connsiteY22" fmla="*/ 986969 h 6578439"/>
                <a:gd name="connsiteX23" fmla="*/ 5103776 w 5890490"/>
                <a:gd name="connsiteY23" fmla="*/ 655879 h 6578439"/>
                <a:gd name="connsiteX24" fmla="*/ 4482465 w 5890490"/>
                <a:gd name="connsiteY24" fmla="*/ 440363 h 6578439"/>
                <a:gd name="connsiteX25" fmla="*/ 4402444 w 5890490"/>
                <a:gd name="connsiteY25" fmla="*/ 422111 h 6578439"/>
                <a:gd name="connsiteX26" fmla="*/ 4322423 w 5890490"/>
                <a:gd name="connsiteY26" fmla="*/ 404610 h 6578439"/>
                <a:gd name="connsiteX27" fmla="*/ 4241892 w 5890490"/>
                <a:gd name="connsiteY27" fmla="*/ 389858 h 6578439"/>
                <a:gd name="connsiteX28" fmla="*/ 4201627 w 5890490"/>
                <a:gd name="connsiteY28" fmla="*/ 382483 h 6578439"/>
                <a:gd name="connsiteX29" fmla="*/ 4161234 w 5890490"/>
                <a:gd name="connsiteY29" fmla="*/ 375857 h 6578439"/>
                <a:gd name="connsiteX30" fmla="*/ 3999280 w 5890490"/>
                <a:gd name="connsiteY30" fmla="*/ 353606 h 6578439"/>
                <a:gd name="connsiteX31" fmla="*/ 3836817 w 5890490"/>
                <a:gd name="connsiteY31" fmla="*/ 338480 h 6578439"/>
                <a:gd name="connsiteX32" fmla="*/ 3673972 w 5890490"/>
                <a:gd name="connsiteY32" fmla="*/ 330604 h 6578439"/>
                <a:gd name="connsiteX33" fmla="*/ 3511126 w 5890490"/>
                <a:gd name="connsiteY33" fmla="*/ 328978 h 6578439"/>
                <a:gd name="connsiteX34" fmla="*/ 3183142 w 5890490"/>
                <a:gd name="connsiteY34" fmla="*/ 342854 h 6578439"/>
                <a:gd name="connsiteX35" fmla="*/ 2541444 w 5890490"/>
                <a:gd name="connsiteY35" fmla="*/ 439988 h 6578439"/>
                <a:gd name="connsiteX36" fmla="*/ 1933895 w 5890490"/>
                <a:gd name="connsiteY36" fmla="*/ 650505 h 6578439"/>
                <a:gd name="connsiteX37" fmla="*/ 1378079 w 5890490"/>
                <a:gd name="connsiteY37" fmla="*/ 983905 h 6578439"/>
                <a:gd name="connsiteX38" fmla="*/ 1312967 w 5890490"/>
                <a:gd name="connsiteY38" fmla="*/ 1033660 h 6578439"/>
                <a:gd name="connsiteX39" fmla="*/ 1248364 w 5890490"/>
                <a:gd name="connsiteY39" fmla="*/ 1084413 h 6578439"/>
                <a:gd name="connsiteX40" fmla="*/ 1185163 w 5890490"/>
                <a:gd name="connsiteY40" fmla="*/ 1137168 h 6578439"/>
                <a:gd name="connsiteX41" fmla="*/ 1122852 w 5890490"/>
                <a:gd name="connsiteY41" fmla="*/ 1190922 h 6578439"/>
                <a:gd name="connsiteX42" fmla="*/ 892092 w 5890490"/>
                <a:gd name="connsiteY42" fmla="*/ 1421440 h 6578439"/>
                <a:gd name="connsiteX43" fmla="*/ 707202 w 5890490"/>
                <a:gd name="connsiteY43" fmla="*/ 1684212 h 6578439"/>
                <a:gd name="connsiteX44" fmla="*/ 670121 w 5890490"/>
                <a:gd name="connsiteY44" fmla="*/ 1756093 h 6578439"/>
                <a:gd name="connsiteX45" fmla="*/ 637630 w 5890490"/>
                <a:gd name="connsiteY45" fmla="*/ 1830724 h 6578439"/>
                <a:gd name="connsiteX46" fmla="*/ 607685 w 5890490"/>
                <a:gd name="connsiteY46" fmla="*/ 1907105 h 6578439"/>
                <a:gd name="connsiteX47" fmla="*/ 580034 w 5890490"/>
                <a:gd name="connsiteY47" fmla="*/ 1984986 h 6578439"/>
                <a:gd name="connsiteX48" fmla="*/ 481919 w 5890490"/>
                <a:gd name="connsiteY48" fmla="*/ 2304386 h 6578439"/>
                <a:gd name="connsiteX49" fmla="*/ 433881 w 5890490"/>
                <a:gd name="connsiteY49" fmla="*/ 2465399 h 6578439"/>
                <a:gd name="connsiteX50" fmla="*/ 384442 w 5890490"/>
                <a:gd name="connsiteY50" fmla="*/ 2626163 h 6578439"/>
                <a:gd name="connsiteX51" fmla="*/ 166039 w 5890490"/>
                <a:gd name="connsiteY51" fmla="*/ 3261338 h 6578439"/>
                <a:gd name="connsiteX52" fmla="*/ 56202 w 5890490"/>
                <a:gd name="connsiteY52" fmla="*/ 3910265 h 6578439"/>
                <a:gd name="connsiteX53" fmla="*/ 93664 w 5890490"/>
                <a:gd name="connsiteY53" fmla="*/ 4237292 h 6578439"/>
                <a:gd name="connsiteX54" fmla="*/ 111758 w 5890490"/>
                <a:gd name="connsiteY54" fmla="*/ 4317548 h 6578439"/>
                <a:gd name="connsiteX55" fmla="*/ 133038 w 5890490"/>
                <a:gd name="connsiteY55" fmla="*/ 4397054 h 6578439"/>
                <a:gd name="connsiteX56" fmla="*/ 157757 w 5890490"/>
                <a:gd name="connsiteY56" fmla="*/ 4475560 h 6578439"/>
                <a:gd name="connsiteX57" fmla="*/ 185153 w 5890490"/>
                <a:gd name="connsiteY57" fmla="*/ 4553066 h 6578439"/>
                <a:gd name="connsiteX58" fmla="*/ 493642 w 5890490"/>
                <a:gd name="connsiteY58" fmla="*/ 5132239 h 6578439"/>
                <a:gd name="connsiteX59" fmla="*/ 914391 w 5890490"/>
                <a:gd name="connsiteY59" fmla="*/ 5636528 h 6578439"/>
                <a:gd name="connsiteX60" fmla="*/ 1402034 w 5890490"/>
                <a:gd name="connsiteY60" fmla="*/ 6076188 h 6578439"/>
                <a:gd name="connsiteX61" fmla="*/ 1664397 w 5890490"/>
                <a:gd name="connsiteY61" fmla="*/ 6267079 h 6578439"/>
                <a:gd name="connsiteX62" fmla="*/ 1938992 w 5890490"/>
                <a:gd name="connsiteY62" fmla="*/ 6434343 h 6578439"/>
                <a:gd name="connsiteX63" fmla="*/ 2225931 w 5890490"/>
                <a:gd name="connsiteY63" fmla="*/ 6574322 h 6578439"/>
                <a:gd name="connsiteX64" fmla="*/ 2236328 w 5890490"/>
                <a:gd name="connsiteY64" fmla="*/ 6578439 h 6578439"/>
                <a:gd name="connsiteX65" fmla="*/ 1504665 w 5890490"/>
                <a:gd name="connsiteY65" fmla="*/ 6578439 h 6578439"/>
                <a:gd name="connsiteX66" fmla="*/ 1456827 w 5890490"/>
                <a:gd name="connsiteY66" fmla="*/ 6543476 h 6578439"/>
                <a:gd name="connsiteX67" fmla="*/ 1188475 w 5890490"/>
                <a:gd name="connsiteY67" fmla="*/ 6314083 h 6578439"/>
                <a:gd name="connsiteX68" fmla="*/ 721728 w 5890490"/>
                <a:gd name="connsiteY68" fmla="*/ 5798666 h 6578439"/>
                <a:gd name="connsiteX69" fmla="*/ 344175 w 5890490"/>
                <a:gd name="connsiteY69" fmla="*/ 5219495 h 6578439"/>
                <a:gd name="connsiteX70" fmla="*/ 87293 w 5890490"/>
                <a:gd name="connsiteY70" fmla="*/ 4583569 h 6578439"/>
                <a:gd name="connsiteX71" fmla="*/ 65886 w 5890490"/>
                <a:gd name="connsiteY71" fmla="*/ 4500813 h 6578439"/>
                <a:gd name="connsiteX72" fmla="*/ 47409 w 5890490"/>
                <a:gd name="connsiteY72" fmla="*/ 4417431 h 6578439"/>
                <a:gd name="connsiteX73" fmla="*/ 39000 w 5890490"/>
                <a:gd name="connsiteY73" fmla="*/ 4375677 h 6578439"/>
                <a:gd name="connsiteX74" fmla="*/ 31610 w 5890490"/>
                <a:gd name="connsiteY74" fmla="*/ 4333674 h 6578439"/>
                <a:gd name="connsiteX75" fmla="*/ 18868 w 5890490"/>
                <a:gd name="connsiteY75" fmla="*/ 4249417 h 6578439"/>
                <a:gd name="connsiteX76" fmla="*/ 646 w 5890490"/>
                <a:gd name="connsiteY76" fmla="*/ 3910265 h 6578439"/>
                <a:gd name="connsiteX77" fmla="*/ 130234 w 5890490"/>
                <a:gd name="connsiteY77" fmla="*/ 3248337 h 6578439"/>
                <a:gd name="connsiteX78" fmla="*/ 335383 w 5890490"/>
                <a:gd name="connsiteY78" fmla="*/ 2611911 h 6578439"/>
                <a:gd name="connsiteX79" fmla="*/ 487272 w 5890490"/>
                <a:gd name="connsiteY79" fmla="*/ 1958609 h 6578439"/>
                <a:gd name="connsiteX80" fmla="*/ 508550 w 5890490"/>
                <a:gd name="connsiteY80" fmla="*/ 1876227 h 6578439"/>
                <a:gd name="connsiteX81" fmla="*/ 531742 w 5890490"/>
                <a:gd name="connsiteY81" fmla="*/ 1793721 h 6578439"/>
                <a:gd name="connsiteX82" fmla="*/ 558245 w 5890490"/>
                <a:gd name="connsiteY82" fmla="*/ 1711465 h 6578439"/>
                <a:gd name="connsiteX83" fmla="*/ 590100 w 5890490"/>
                <a:gd name="connsiteY83" fmla="*/ 1630332 h 6578439"/>
                <a:gd name="connsiteX84" fmla="*/ 758680 w 5890490"/>
                <a:gd name="connsiteY84" fmla="*/ 1322433 h 6578439"/>
                <a:gd name="connsiteX85" fmla="*/ 976317 w 5890490"/>
                <a:gd name="connsiteY85" fmla="*/ 1049286 h 6578439"/>
                <a:gd name="connsiteX86" fmla="*/ 1035314 w 5890490"/>
                <a:gd name="connsiteY86" fmla="*/ 985406 h 6578439"/>
                <a:gd name="connsiteX87" fmla="*/ 1095329 w 5890490"/>
                <a:gd name="connsiteY87" fmla="*/ 922526 h 6578439"/>
                <a:gd name="connsiteX88" fmla="*/ 1157384 w 5890490"/>
                <a:gd name="connsiteY88" fmla="*/ 861271 h 6578439"/>
                <a:gd name="connsiteX89" fmla="*/ 1220841 w 5890490"/>
                <a:gd name="connsiteY89" fmla="*/ 801017 h 6578439"/>
                <a:gd name="connsiteX90" fmla="*/ 1286462 w 5890490"/>
                <a:gd name="connsiteY90" fmla="*/ 742886 h 6578439"/>
                <a:gd name="connsiteX91" fmla="*/ 1353233 w 5890490"/>
                <a:gd name="connsiteY91" fmla="*/ 685632 h 6578439"/>
                <a:gd name="connsiteX92" fmla="*/ 1369924 w 5890490"/>
                <a:gd name="connsiteY92" fmla="*/ 671256 h 6578439"/>
                <a:gd name="connsiteX93" fmla="*/ 1387380 w 5890490"/>
                <a:gd name="connsiteY93" fmla="*/ 657755 h 6578439"/>
                <a:gd name="connsiteX94" fmla="*/ 1422422 w 5890490"/>
                <a:gd name="connsiteY94" fmla="*/ 630877 h 6578439"/>
                <a:gd name="connsiteX95" fmla="*/ 1492759 w 5890490"/>
                <a:gd name="connsiteY95" fmla="*/ 577248 h 6578439"/>
                <a:gd name="connsiteX96" fmla="*/ 1528820 w 5890490"/>
                <a:gd name="connsiteY96" fmla="*/ 551496 h 6578439"/>
                <a:gd name="connsiteX97" fmla="*/ 1565390 w 5890490"/>
                <a:gd name="connsiteY97" fmla="*/ 526370 h 6578439"/>
                <a:gd name="connsiteX98" fmla="*/ 1639040 w 5890490"/>
                <a:gd name="connsiteY98" fmla="*/ 476490 h 6578439"/>
                <a:gd name="connsiteX99" fmla="*/ 1792075 w 5890490"/>
                <a:gd name="connsiteY99" fmla="*/ 384859 h 6578439"/>
                <a:gd name="connsiteX100" fmla="*/ 2455943 w 5890490"/>
                <a:gd name="connsiteY100" fmla="*/ 117836 h 6578439"/>
                <a:gd name="connsiteX101" fmla="*/ 3159952 w 5890490"/>
                <a:gd name="connsiteY101" fmla="*/ 7203 h 6578439"/>
                <a:gd name="connsiteX102" fmla="*/ 3336813 w 5890490"/>
                <a:gd name="connsiteY102" fmla="*/ 499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5890490" h="6578439">
                  <a:moveTo>
                    <a:pt x="5890490" y="5389037"/>
                  </a:moveTo>
                  <a:lnTo>
                    <a:pt x="5890490" y="5855587"/>
                  </a:lnTo>
                  <a:lnTo>
                    <a:pt x="5784593" y="5962054"/>
                  </a:lnTo>
                  <a:cubicBezTo>
                    <a:pt x="5744454" y="6002308"/>
                    <a:pt x="5704062" y="6042436"/>
                    <a:pt x="5663414" y="6082564"/>
                  </a:cubicBezTo>
                  <a:cubicBezTo>
                    <a:pt x="5500314" y="6242577"/>
                    <a:pt x="5330970" y="6400714"/>
                    <a:pt x="5147099" y="6547726"/>
                  </a:cubicBezTo>
                  <a:lnTo>
                    <a:pt x="5105015" y="6578439"/>
                  </a:lnTo>
                  <a:lnTo>
                    <a:pt x="4385601" y="6578439"/>
                  </a:lnTo>
                  <a:lnTo>
                    <a:pt x="4507252" y="6515968"/>
                  </a:lnTo>
                  <a:cubicBezTo>
                    <a:pt x="4645901" y="6439679"/>
                    <a:pt x="4779837" y="6350961"/>
                    <a:pt x="4909330" y="6253453"/>
                  </a:cubicBezTo>
                  <a:cubicBezTo>
                    <a:pt x="5082369" y="6123567"/>
                    <a:pt x="5248145" y="5979180"/>
                    <a:pt x="5411374" y="5828544"/>
                  </a:cubicBezTo>
                  <a:cubicBezTo>
                    <a:pt x="5452149" y="5790791"/>
                    <a:pt x="5492924" y="5752788"/>
                    <a:pt x="5533570" y="5714534"/>
                  </a:cubicBezTo>
                  <a:lnTo>
                    <a:pt x="5657425" y="5597650"/>
                  </a:lnTo>
                  <a:close/>
                  <a:moveTo>
                    <a:pt x="3336813" y="499"/>
                  </a:moveTo>
                  <a:cubicBezTo>
                    <a:pt x="3395682" y="-392"/>
                    <a:pt x="3454550" y="-48"/>
                    <a:pt x="3513674" y="1202"/>
                  </a:cubicBezTo>
                  <a:lnTo>
                    <a:pt x="3602743" y="4827"/>
                  </a:lnTo>
                  <a:lnTo>
                    <a:pt x="3647213" y="6703"/>
                  </a:lnTo>
                  <a:cubicBezTo>
                    <a:pt x="3661994" y="7327"/>
                    <a:pt x="3676903" y="7703"/>
                    <a:pt x="3691684" y="9453"/>
                  </a:cubicBezTo>
                  <a:lnTo>
                    <a:pt x="3868927" y="27080"/>
                  </a:lnTo>
                  <a:cubicBezTo>
                    <a:pt x="4340645" y="85584"/>
                    <a:pt x="4795160" y="243221"/>
                    <a:pt x="5200872" y="472240"/>
                  </a:cubicBezTo>
                  <a:cubicBezTo>
                    <a:pt x="5403855" y="587124"/>
                    <a:pt x="5594988" y="719447"/>
                    <a:pt x="5772711" y="866334"/>
                  </a:cubicBezTo>
                  <a:lnTo>
                    <a:pt x="5890490" y="972426"/>
                  </a:lnTo>
                  <a:lnTo>
                    <a:pt x="5890490" y="1158576"/>
                  </a:lnTo>
                  <a:lnTo>
                    <a:pt x="5676045" y="986969"/>
                  </a:lnTo>
                  <a:cubicBezTo>
                    <a:pt x="5496587" y="857740"/>
                    <a:pt x="5304275" y="746699"/>
                    <a:pt x="5103776" y="655879"/>
                  </a:cubicBezTo>
                  <a:cubicBezTo>
                    <a:pt x="4903214" y="564747"/>
                    <a:pt x="4695006" y="492492"/>
                    <a:pt x="4482465" y="440363"/>
                  </a:cubicBezTo>
                  <a:lnTo>
                    <a:pt x="4402444" y="422111"/>
                  </a:lnTo>
                  <a:cubicBezTo>
                    <a:pt x="4375813" y="416111"/>
                    <a:pt x="4349436" y="408859"/>
                    <a:pt x="4322423" y="404610"/>
                  </a:cubicBezTo>
                  <a:lnTo>
                    <a:pt x="4241892" y="389858"/>
                  </a:lnTo>
                  <a:lnTo>
                    <a:pt x="4201627" y="382483"/>
                  </a:lnTo>
                  <a:cubicBezTo>
                    <a:pt x="4188248" y="379983"/>
                    <a:pt x="4174869" y="377483"/>
                    <a:pt x="4161234" y="375857"/>
                  </a:cubicBezTo>
                  <a:cubicBezTo>
                    <a:pt x="4107208" y="368482"/>
                    <a:pt x="4053308" y="360482"/>
                    <a:pt x="3999280" y="353606"/>
                  </a:cubicBezTo>
                  <a:cubicBezTo>
                    <a:pt x="3944999" y="348855"/>
                    <a:pt x="3890844" y="343854"/>
                    <a:pt x="3836817" y="338480"/>
                  </a:cubicBezTo>
                  <a:lnTo>
                    <a:pt x="3673972" y="330604"/>
                  </a:lnTo>
                  <a:cubicBezTo>
                    <a:pt x="3619690" y="329104"/>
                    <a:pt x="3565281" y="329604"/>
                    <a:pt x="3511126" y="328978"/>
                  </a:cubicBezTo>
                  <a:cubicBezTo>
                    <a:pt x="3402054" y="330728"/>
                    <a:pt x="3291706" y="334604"/>
                    <a:pt x="3183142" y="342854"/>
                  </a:cubicBezTo>
                  <a:cubicBezTo>
                    <a:pt x="2965505" y="358855"/>
                    <a:pt x="2750670" y="389733"/>
                    <a:pt x="2541444" y="439988"/>
                  </a:cubicBezTo>
                  <a:cubicBezTo>
                    <a:pt x="2332216" y="490117"/>
                    <a:pt x="2128850" y="559997"/>
                    <a:pt x="1933895" y="650505"/>
                  </a:cubicBezTo>
                  <a:cubicBezTo>
                    <a:pt x="1738939" y="741261"/>
                    <a:pt x="1553540" y="854146"/>
                    <a:pt x="1378079" y="983905"/>
                  </a:cubicBezTo>
                  <a:lnTo>
                    <a:pt x="1312967" y="1033660"/>
                  </a:lnTo>
                  <a:cubicBezTo>
                    <a:pt x="1291178" y="1050286"/>
                    <a:pt x="1269006" y="1066412"/>
                    <a:pt x="1248364" y="1084413"/>
                  </a:cubicBezTo>
                  <a:lnTo>
                    <a:pt x="1185163" y="1137168"/>
                  </a:lnTo>
                  <a:cubicBezTo>
                    <a:pt x="1164138" y="1154794"/>
                    <a:pt x="1142603" y="1172046"/>
                    <a:pt x="1122852" y="1190922"/>
                  </a:cubicBezTo>
                  <a:cubicBezTo>
                    <a:pt x="1041557" y="1264303"/>
                    <a:pt x="961663" y="1339309"/>
                    <a:pt x="892092" y="1421440"/>
                  </a:cubicBezTo>
                  <a:cubicBezTo>
                    <a:pt x="819589" y="1501822"/>
                    <a:pt x="759827" y="1590329"/>
                    <a:pt x="707202" y="1684212"/>
                  </a:cubicBezTo>
                  <a:cubicBezTo>
                    <a:pt x="694715" y="1708089"/>
                    <a:pt x="682227" y="1731841"/>
                    <a:pt x="670121" y="1756093"/>
                  </a:cubicBezTo>
                  <a:lnTo>
                    <a:pt x="637630" y="1830724"/>
                  </a:lnTo>
                  <a:cubicBezTo>
                    <a:pt x="626161" y="1855350"/>
                    <a:pt x="617624" y="1881603"/>
                    <a:pt x="607685" y="1907105"/>
                  </a:cubicBezTo>
                  <a:cubicBezTo>
                    <a:pt x="598128" y="1932857"/>
                    <a:pt x="588317" y="1958483"/>
                    <a:pt x="580034" y="1984986"/>
                  </a:cubicBezTo>
                  <a:cubicBezTo>
                    <a:pt x="544611" y="2089620"/>
                    <a:pt x="513393" y="2197128"/>
                    <a:pt x="481919" y="2304386"/>
                  </a:cubicBezTo>
                  <a:lnTo>
                    <a:pt x="433881" y="2465399"/>
                  </a:lnTo>
                  <a:lnTo>
                    <a:pt x="384442" y="2626163"/>
                  </a:lnTo>
                  <a:cubicBezTo>
                    <a:pt x="317672" y="2839680"/>
                    <a:pt x="243129" y="3050946"/>
                    <a:pt x="166039" y="3261338"/>
                  </a:cubicBezTo>
                  <a:cubicBezTo>
                    <a:pt x="88822" y="3468979"/>
                    <a:pt x="50850" y="3690248"/>
                    <a:pt x="56202" y="3910265"/>
                  </a:cubicBezTo>
                  <a:cubicBezTo>
                    <a:pt x="58495" y="4020274"/>
                    <a:pt x="71493" y="4129783"/>
                    <a:pt x="93664" y="4237292"/>
                  </a:cubicBezTo>
                  <a:cubicBezTo>
                    <a:pt x="99143" y="4264168"/>
                    <a:pt x="104623" y="4291045"/>
                    <a:pt x="111758" y="4317548"/>
                  </a:cubicBezTo>
                  <a:cubicBezTo>
                    <a:pt x="118384" y="4344176"/>
                    <a:pt x="124627" y="4370802"/>
                    <a:pt x="133038" y="4397054"/>
                  </a:cubicBezTo>
                  <a:cubicBezTo>
                    <a:pt x="140810" y="4423307"/>
                    <a:pt x="148456" y="4449683"/>
                    <a:pt x="157757" y="4475560"/>
                  </a:cubicBezTo>
                  <a:cubicBezTo>
                    <a:pt x="166549" y="4501562"/>
                    <a:pt x="175087" y="4527564"/>
                    <a:pt x="185153" y="4553066"/>
                  </a:cubicBezTo>
                  <a:cubicBezTo>
                    <a:pt x="262371" y="4758458"/>
                    <a:pt x="368895" y="4951974"/>
                    <a:pt x="493642" y="5132239"/>
                  </a:cubicBezTo>
                  <a:cubicBezTo>
                    <a:pt x="618389" y="5312627"/>
                    <a:pt x="760846" y="5480391"/>
                    <a:pt x="914391" y="5636528"/>
                  </a:cubicBezTo>
                  <a:cubicBezTo>
                    <a:pt x="1069081" y="5793166"/>
                    <a:pt x="1231544" y="5941677"/>
                    <a:pt x="1402034" y="6076188"/>
                  </a:cubicBezTo>
                  <a:cubicBezTo>
                    <a:pt x="1487535" y="6143320"/>
                    <a:pt x="1574565" y="6207574"/>
                    <a:pt x="1664397" y="6267079"/>
                  </a:cubicBezTo>
                  <a:cubicBezTo>
                    <a:pt x="1753592" y="6327459"/>
                    <a:pt x="1845336" y="6383088"/>
                    <a:pt x="1938992" y="6434343"/>
                  </a:cubicBezTo>
                  <a:cubicBezTo>
                    <a:pt x="2032647" y="6485659"/>
                    <a:pt x="2128309" y="6532600"/>
                    <a:pt x="2225931" y="6574322"/>
                  </a:cubicBezTo>
                  <a:lnTo>
                    <a:pt x="2236328" y="6578439"/>
                  </a:lnTo>
                  <a:lnTo>
                    <a:pt x="1504665" y="6578439"/>
                  </a:lnTo>
                  <a:lnTo>
                    <a:pt x="1456827" y="6543476"/>
                  </a:lnTo>
                  <a:cubicBezTo>
                    <a:pt x="1363554" y="6470595"/>
                    <a:pt x="1273848" y="6394340"/>
                    <a:pt x="1188475" y="6314083"/>
                  </a:cubicBezTo>
                  <a:cubicBezTo>
                    <a:pt x="1017856" y="6153445"/>
                    <a:pt x="863803" y="5979931"/>
                    <a:pt x="721728" y="5798666"/>
                  </a:cubicBezTo>
                  <a:cubicBezTo>
                    <a:pt x="579397" y="5616027"/>
                    <a:pt x="452103" y="5422511"/>
                    <a:pt x="344175" y="5219495"/>
                  </a:cubicBezTo>
                  <a:cubicBezTo>
                    <a:pt x="236505" y="5016354"/>
                    <a:pt x="147946" y="4803586"/>
                    <a:pt x="87293" y="4583569"/>
                  </a:cubicBezTo>
                  <a:cubicBezTo>
                    <a:pt x="79138" y="4556193"/>
                    <a:pt x="72639" y="4528440"/>
                    <a:pt x="65886" y="4500813"/>
                  </a:cubicBezTo>
                  <a:cubicBezTo>
                    <a:pt x="58751" y="4473311"/>
                    <a:pt x="53144" y="4445308"/>
                    <a:pt x="47409" y="4417431"/>
                  </a:cubicBezTo>
                  <a:cubicBezTo>
                    <a:pt x="44733" y="4403430"/>
                    <a:pt x="41294" y="4389679"/>
                    <a:pt x="39000" y="4375677"/>
                  </a:cubicBezTo>
                  <a:lnTo>
                    <a:pt x="31610" y="4333674"/>
                  </a:lnTo>
                  <a:cubicBezTo>
                    <a:pt x="26258" y="4305797"/>
                    <a:pt x="22563" y="4277544"/>
                    <a:pt x="18868" y="4249417"/>
                  </a:cubicBezTo>
                  <a:cubicBezTo>
                    <a:pt x="4214" y="4136784"/>
                    <a:pt x="-2158" y="4023275"/>
                    <a:pt x="646" y="3910265"/>
                  </a:cubicBezTo>
                  <a:cubicBezTo>
                    <a:pt x="5997" y="3683872"/>
                    <a:pt x="50596" y="3459605"/>
                    <a:pt x="130234" y="3248337"/>
                  </a:cubicBezTo>
                  <a:cubicBezTo>
                    <a:pt x="207961" y="3039196"/>
                    <a:pt x="278044" y="2827179"/>
                    <a:pt x="335383" y="2611911"/>
                  </a:cubicBezTo>
                  <a:cubicBezTo>
                    <a:pt x="393743" y="2396644"/>
                    <a:pt x="435792" y="2178627"/>
                    <a:pt x="487272" y="1958609"/>
                  </a:cubicBezTo>
                  <a:cubicBezTo>
                    <a:pt x="493259" y="1931107"/>
                    <a:pt x="501287" y="1903730"/>
                    <a:pt x="508550" y="1876227"/>
                  </a:cubicBezTo>
                  <a:cubicBezTo>
                    <a:pt x="516195" y="1848725"/>
                    <a:pt x="522312" y="1820972"/>
                    <a:pt x="531742" y="1793721"/>
                  </a:cubicBezTo>
                  <a:lnTo>
                    <a:pt x="558245" y="1711465"/>
                  </a:lnTo>
                  <a:cubicBezTo>
                    <a:pt x="568439" y="1684337"/>
                    <a:pt x="579652" y="1657459"/>
                    <a:pt x="590100" y="1630332"/>
                  </a:cubicBezTo>
                  <a:cubicBezTo>
                    <a:pt x="635080" y="1523075"/>
                    <a:pt x="690637" y="1417566"/>
                    <a:pt x="758680" y="1322433"/>
                  </a:cubicBezTo>
                  <a:cubicBezTo>
                    <a:pt x="824430" y="1225051"/>
                    <a:pt x="899610" y="1136168"/>
                    <a:pt x="976317" y="1049286"/>
                  </a:cubicBezTo>
                  <a:cubicBezTo>
                    <a:pt x="995049" y="1027035"/>
                    <a:pt x="1015436" y="1006533"/>
                    <a:pt x="1035314" y="985406"/>
                  </a:cubicBezTo>
                  <a:lnTo>
                    <a:pt x="1095329" y="922526"/>
                  </a:lnTo>
                  <a:cubicBezTo>
                    <a:pt x="1114953" y="901149"/>
                    <a:pt x="1136359" y="881397"/>
                    <a:pt x="1157384" y="861271"/>
                  </a:cubicBezTo>
                  <a:lnTo>
                    <a:pt x="1220841" y="801017"/>
                  </a:lnTo>
                  <a:cubicBezTo>
                    <a:pt x="1241610" y="780514"/>
                    <a:pt x="1264418" y="762014"/>
                    <a:pt x="1286462" y="742886"/>
                  </a:cubicBezTo>
                  <a:lnTo>
                    <a:pt x="1353233" y="685632"/>
                  </a:lnTo>
                  <a:lnTo>
                    <a:pt x="1369924" y="671256"/>
                  </a:lnTo>
                  <a:cubicBezTo>
                    <a:pt x="1375658" y="666631"/>
                    <a:pt x="1381520" y="662255"/>
                    <a:pt x="1387380" y="657755"/>
                  </a:cubicBezTo>
                  <a:lnTo>
                    <a:pt x="1422422" y="630877"/>
                  </a:lnTo>
                  <a:lnTo>
                    <a:pt x="1492759" y="577248"/>
                  </a:lnTo>
                  <a:cubicBezTo>
                    <a:pt x="1504355" y="567997"/>
                    <a:pt x="1516714" y="559997"/>
                    <a:pt x="1528820" y="551496"/>
                  </a:cubicBezTo>
                  <a:lnTo>
                    <a:pt x="1565390" y="526370"/>
                  </a:lnTo>
                  <a:lnTo>
                    <a:pt x="1639040" y="476490"/>
                  </a:lnTo>
                  <a:cubicBezTo>
                    <a:pt x="1689754" y="445613"/>
                    <a:pt x="1740723" y="414986"/>
                    <a:pt x="1792075" y="384859"/>
                  </a:cubicBezTo>
                  <a:cubicBezTo>
                    <a:pt x="2000282" y="268724"/>
                    <a:pt x="2224927" y="179467"/>
                    <a:pt x="2455943" y="117836"/>
                  </a:cubicBezTo>
                  <a:cubicBezTo>
                    <a:pt x="2687088" y="55957"/>
                    <a:pt x="2923964" y="21204"/>
                    <a:pt x="3159952" y="7203"/>
                  </a:cubicBezTo>
                  <a:cubicBezTo>
                    <a:pt x="3219076" y="3515"/>
                    <a:pt x="3277945" y="1389"/>
                    <a:pt x="3336813" y="49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8331A8E-25BE-CCD6-4ABD-972251B8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534" y="3121702"/>
            <a:ext cx="4179583" cy="726968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n-US" sz="4000" b="1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Deep </a:t>
            </a:r>
            <a:r>
              <a:rPr lang="en-US" sz="4000" b="1" dirty="0">
                <a:solidFill>
                  <a:schemeClr val="tx2"/>
                </a:solidFill>
              </a:rPr>
              <a:t>Models</a:t>
            </a:r>
            <a:r>
              <a:rPr lang="en-US" sz="4000" b="1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W</a:t>
            </a:r>
            <a:r>
              <a:rPr lang="en-US" sz="4000" b="1" dirty="0">
                <a:solidFill>
                  <a:schemeClr val="tx2"/>
                </a:solidFill>
              </a:rPr>
              <a:t>ork!</a:t>
            </a:r>
            <a:endParaRPr lang="en-US" sz="4000" b="1" kern="1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Picture 6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90E7220E-4739-5887-2FFD-0114D8664E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2663" y="928076"/>
            <a:ext cx="7382806" cy="5001848"/>
          </a:xfrm>
          <a:prstGeom prst="rect">
            <a:avLst/>
          </a:prstGeom>
          <a:ln w="9525">
            <a:noFill/>
          </a:ln>
        </p:spPr>
      </p:pic>
    </p:spTree>
    <p:extLst>
      <p:ext uri="{BB962C8B-B14F-4D97-AF65-F5344CB8AC3E}">
        <p14:creationId xmlns:p14="http://schemas.microsoft.com/office/powerpoint/2010/main" val="7851036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7BD7FCF-A254-4A97-A15C-319B676226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52FFAF72-6204-4676-9C6F-9A4CC4D918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962785" cy="68580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331A8E-25BE-CCD6-4ABD-972251B8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3313" y="1940093"/>
            <a:ext cx="4620584" cy="3163104"/>
          </a:xfrm>
        </p:spPr>
        <p:txBody>
          <a:bodyPr vert="horz" lIns="91440" tIns="45720" rIns="91440" bIns="45720" rtlCol="0" anchor="b">
            <a:normAutofit/>
          </a:bodyPr>
          <a:lstStyle/>
          <a:p>
            <a:pPr lvl="2" algn="l" rtl="0">
              <a:lnSpc>
                <a:spcPct val="90000"/>
              </a:lnSpc>
              <a:spcBef>
                <a:spcPct val="0"/>
              </a:spcBef>
            </a:pPr>
            <a:r>
              <a:rPr lang="en-US" sz="24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Features</a:t>
            </a:r>
            <a:br>
              <a:rPr lang="en-US" sz="24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24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Number of layers</a:t>
            </a:r>
            <a:br>
              <a:rPr lang="en-US" sz="24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24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Number of neurons</a:t>
            </a:r>
            <a:br>
              <a:rPr lang="en-US" sz="24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24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Loss function</a:t>
            </a:r>
            <a:br>
              <a:rPr lang="en-US" sz="24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24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Activation function. </a:t>
            </a:r>
            <a:br>
              <a:rPr lang="en-US" sz="24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24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Learning rate</a:t>
            </a:r>
            <a:br>
              <a:rPr lang="en-US" sz="24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24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Epoch</a:t>
            </a:r>
            <a:br>
              <a:rPr lang="en-US" sz="24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24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Regularization</a:t>
            </a:r>
          </a:p>
        </p:txBody>
      </p:sp>
      <p:pic>
        <p:nvPicPr>
          <p:cNvPr id="7" name="Picture 6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90E7220E-4739-5887-2FFD-0114D8664E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3897" y="1163783"/>
            <a:ext cx="5814636" cy="393941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AED39EC-A112-D0A4-C3C8-210E81CFCFB0}"/>
              </a:ext>
            </a:extLst>
          </p:cNvPr>
          <p:cNvSpPr txBox="1"/>
          <p:nvPr/>
        </p:nvSpPr>
        <p:spPr>
          <a:xfrm>
            <a:off x="807522" y="923806"/>
            <a:ext cx="407977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Quick Summary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5648653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5" name="Rectangle 2054">
            <a:extLst>
              <a:ext uri="{FF2B5EF4-FFF2-40B4-BE49-F238E27FC236}">
                <a16:creationId xmlns:a16="http://schemas.microsoft.com/office/drawing/2014/main" id="{0E3596DD-156A-473E-9BB3-C6A29F757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7" name="Freeform: Shape 2056">
            <a:extLst>
              <a:ext uri="{FF2B5EF4-FFF2-40B4-BE49-F238E27FC236}">
                <a16:creationId xmlns:a16="http://schemas.microsoft.com/office/drawing/2014/main" id="{2C46C4D6-C474-4E92-B52E-944C1118F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962785" cy="68580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02ABB6-D646-3817-2FA4-1496E6019A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643467"/>
            <a:ext cx="3888526" cy="1800526"/>
          </a:xfrm>
        </p:spPr>
        <p:txBody>
          <a:bodyPr>
            <a:normAutofit/>
          </a:bodyPr>
          <a:lstStyle/>
          <a:p>
            <a:r>
              <a:rPr lang="en-US" sz="4100"/>
              <a:t>Recent AI advances in biomedical fields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4A7846-1949-48A0-1CD2-0E321E5125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623381"/>
            <a:ext cx="3888528" cy="1082345"/>
          </a:xfrm>
        </p:spPr>
        <p:txBody>
          <a:bodyPr>
            <a:normAutofit/>
          </a:bodyPr>
          <a:lstStyle/>
          <a:p>
            <a:r>
              <a:rPr lang="en-US" sz="2000" dirty="0"/>
              <a:t>Biomedical Image Analysis – Automation. </a:t>
            </a:r>
          </a:p>
          <a:p>
            <a:r>
              <a:rPr lang="en-US" sz="2000" dirty="0"/>
              <a:t>Protein 3D Structure Prediction. </a:t>
            </a:r>
          </a:p>
        </p:txBody>
      </p:sp>
      <p:pic>
        <p:nvPicPr>
          <p:cNvPr id="2050" name="Picture 2" descr="Breakthrough of the Year video.">
            <a:extLst>
              <a:ext uri="{FF2B5EF4-FFF2-40B4-BE49-F238E27FC236}">
                <a16:creationId xmlns:a16="http://schemas.microsoft.com/office/drawing/2014/main" id="{9552CFE4-05B8-666C-3549-7BC7EAAC4D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58237" y="1321861"/>
            <a:ext cx="6776201" cy="3811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DF6A251-7DE7-379B-BB94-DED7C1AA0359}"/>
              </a:ext>
            </a:extLst>
          </p:cNvPr>
          <p:cNvSpPr txBox="1"/>
          <p:nvPr/>
        </p:nvSpPr>
        <p:spPr>
          <a:xfrm>
            <a:off x="7073701" y="6321810"/>
            <a:ext cx="4747547" cy="267049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050" i="1" dirty="0">
                <a:solidFill>
                  <a:srgbClr val="FFFFFF"/>
                </a:solidFill>
              </a:rPr>
              <a:t>https://</a:t>
            </a:r>
            <a:r>
              <a:rPr lang="en-US" sz="1050" i="1" dirty="0" err="1">
                <a:solidFill>
                  <a:srgbClr val="FFFFFF"/>
                </a:solidFill>
              </a:rPr>
              <a:t>www.science.org</a:t>
            </a:r>
            <a:r>
              <a:rPr lang="en-US" sz="1050" i="1" dirty="0">
                <a:solidFill>
                  <a:srgbClr val="FFFFFF"/>
                </a:solidFill>
              </a:rPr>
              <a:t>/content/article/breakthrough-2021</a:t>
            </a:r>
          </a:p>
        </p:txBody>
      </p:sp>
      <p:pic>
        <p:nvPicPr>
          <p:cNvPr id="6" name="Picture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F0B52482-5EEE-A694-72ED-A84E4FA0D1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7705" y="3885114"/>
            <a:ext cx="3549517" cy="1636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0228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1261</TotalTime>
  <Words>524</Words>
  <Application>Microsoft Macintosh PowerPoint</Application>
  <PresentationFormat>Widescreen</PresentationFormat>
  <Paragraphs>84</Paragraphs>
  <Slides>15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-apple-system</vt:lpstr>
      <vt:lpstr>Arial</vt:lpstr>
      <vt:lpstr>Calibri</vt:lpstr>
      <vt:lpstr>Calibri Light</vt:lpstr>
      <vt:lpstr>Office Theme</vt:lpstr>
      <vt:lpstr>Introduction to AI</vt:lpstr>
      <vt:lpstr>How do brains work? </vt:lpstr>
      <vt:lpstr>From Brains to Neural Networks</vt:lpstr>
      <vt:lpstr>Neural Network Playground</vt:lpstr>
      <vt:lpstr>Linear Models in Simple Cases</vt:lpstr>
      <vt:lpstr>Linear Models in Challenging Cases</vt:lpstr>
      <vt:lpstr>Deep Models Work!</vt:lpstr>
      <vt:lpstr>Features Number of layers Number of neurons Loss function Activation function.  Learning rate Epoch Regularization</vt:lpstr>
      <vt:lpstr>Recent AI advances in biomedical fields</vt:lpstr>
      <vt:lpstr>Add more on AlphFold</vt:lpstr>
      <vt:lpstr>Some Trends of Machine Intelligence in Biomedical Fields</vt:lpstr>
      <vt:lpstr>To Learn Machine Intelligence</vt:lpstr>
      <vt:lpstr>Add more on large language models in bioinformatics</vt:lpstr>
      <vt:lpstr>A CoLab Tutorial on Deep Learning with DNA</vt:lpstr>
      <vt:lpstr>Acknowledgment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 101</dc:title>
  <dc:creator>Qin, Hong</dc:creator>
  <cp:lastModifiedBy>Qin, Hong</cp:lastModifiedBy>
  <cp:revision>68</cp:revision>
  <dcterms:created xsi:type="dcterms:W3CDTF">2022-11-28T18:54:50Z</dcterms:created>
  <dcterms:modified xsi:type="dcterms:W3CDTF">2024-05-23T14:57:00Z</dcterms:modified>
</cp:coreProperties>
</file>